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60" r:id="rId3"/>
    <p:sldId id="267" r:id="rId4"/>
    <p:sldId id="269" r:id="rId5"/>
    <p:sldId id="263" r:id="rId6"/>
    <p:sldId id="299" r:id="rId7"/>
    <p:sldId id="270" r:id="rId8"/>
    <p:sldId id="275" r:id="rId9"/>
    <p:sldId id="272" r:id="rId10"/>
    <p:sldId id="271" r:id="rId11"/>
    <p:sldId id="276" r:id="rId12"/>
    <p:sldId id="296" r:id="rId13"/>
    <p:sldId id="297" r:id="rId14"/>
    <p:sldId id="298" r:id="rId15"/>
    <p:sldId id="293" r:id="rId16"/>
    <p:sldId id="294" r:id="rId17"/>
    <p:sldId id="277" r:id="rId18"/>
    <p:sldId id="278" r:id="rId19"/>
    <p:sldId id="295" r:id="rId20"/>
    <p:sldId id="279" r:id="rId21"/>
    <p:sldId id="280" r:id="rId22"/>
    <p:sldId id="281" r:id="rId23"/>
    <p:sldId id="285" r:id="rId24"/>
    <p:sldId id="286" r:id="rId25"/>
    <p:sldId id="264" r:id="rId26"/>
    <p:sldId id="284" r:id="rId27"/>
    <p:sldId id="266" r:id="rId28"/>
    <p:sldId id="274" r:id="rId29"/>
    <p:sldId id="283" r:id="rId30"/>
    <p:sldId id="282" r:id="rId31"/>
    <p:sldId id="288" r:id="rId32"/>
    <p:sldId id="262" r:id="rId33"/>
    <p:sldId id="289" r:id="rId34"/>
    <p:sldId id="291" r:id="rId3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956BA-5DDC-AA4B-BB62-4B4AAC506F6B}" type="datetimeFigureOut">
              <a:rPr lang="fr-FR" smtClean="0"/>
              <a:pPr/>
              <a:t>12/04/14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3CEB4-5FBA-504D-9C97-D025B86C7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computer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teach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rules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(ex. of a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chess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without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computer, or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complicated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matter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marL="228600" indent="-228600">
              <a:buAutoNum type="arabicPeriod"/>
            </a:pP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don't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aware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all the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rules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(ex.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playing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civilization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a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board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would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hell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marL="228600" indent="-228600">
              <a:buNone/>
            </a:pP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	a good design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introduces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mechanics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a smart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way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cf. an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GREAT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game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design in Mario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3CEB4-5FBA-504D-9C97-D025B86C710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fr-FR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Tetris</a:t>
            </a:r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(143 million)</a:t>
            </a:r>
          </a:p>
          <a:p>
            <a:pPr marL="228600" indent="-228600">
              <a:buAutoNum type="arabicPeriod"/>
            </a:pPr>
            <a:r>
              <a:rPr lang="fr-FR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Wii</a:t>
            </a:r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Sports (81.99 m)</a:t>
            </a:r>
          </a:p>
          <a:p>
            <a:pPr marL="228600" indent="-228600">
              <a:buAutoNum type="arabicPeriod"/>
            </a:pPr>
            <a:r>
              <a:rPr lang="fr-FR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Minecraft</a:t>
            </a:r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(48.8 m)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3CEB4-5FBA-504D-9C97-D025B86C710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fr-FR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Tetris</a:t>
            </a:r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(143 million)</a:t>
            </a:r>
          </a:p>
          <a:p>
            <a:pPr marL="228600" indent="-228600">
              <a:buAutoNum type="arabicPeriod"/>
            </a:pPr>
            <a:r>
              <a:rPr lang="fr-FR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Wii</a:t>
            </a:r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Sports (81.99 m)</a:t>
            </a:r>
          </a:p>
          <a:p>
            <a:pPr marL="228600" indent="-228600">
              <a:buAutoNum type="arabicPeriod"/>
            </a:pPr>
            <a:r>
              <a:rPr lang="fr-FR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Minecraft</a:t>
            </a:r>
            <a:r>
              <a:rPr lang="fr-F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(48.8 m)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3CEB4-5FBA-504D-9C97-D025B86C710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reward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proportional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the effort) : new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functionalities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reinforcement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character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or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enrichment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(more costumes, background informations,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cutscenes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3CEB4-5FBA-504D-9C97-D025B86C710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reward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proportional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the effort) : new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functionalities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reinforcement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character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or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enrichment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universe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(more costumes, background informations,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cutscenes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3CEB4-5FBA-504D-9C97-D025B86C710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Pacman</a:t>
            </a:r>
            <a:r>
              <a:rPr lang="en-US" dirty="0" smtClean="0"/>
              <a:t> -&gt;</a:t>
            </a:r>
            <a:r>
              <a:rPr lang="en-US" baseline="0" dirty="0" smtClean="0"/>
              <a:t> extra life every 10,000 coins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3CEB4-5FBA-504D-9C97-D025B86C710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Pacman</a:t>
            </a:r>
            <a:r>
              <a:rPr lang="en-US" dirty="0" smtClean="0"/>
              <a:t> -&gt;</a:t>
            </a:r>
            <a:r>
              <a:rPr lang="en-US" baseline="0" dirty="0" smtClean="0"/>
              <a:t> extra life every 10,000 coins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3CEB4-5FBA-504D-9C97-D025B86C710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0D2A-9B75-9E44-9DC6-FEFEE77E5492}" type="datetimeFigureOut">
              <a:rPr lang="fr-FR" smtClean="0"/>
              <a:pPr/>
              <a:t>12/04/14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D37-93E9-5C41-945E-F10872C57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0D2A-9B75-9E44-9DC6-FEFEE77E5492}" type="datetimeFigureOut">
              <a:rPr lang="fr-FR" smtClean="0"/>
              <a:pPr/>
              <a:t>12/04/14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D37-93E9-5C41-945E-F10872C57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0D2A-9B75-9E44-9DC6-FEFEE77E5492}" type="datetimeFigureOut">
              <a:rPr lang="fr-FR" smtClean="0"/>
              <a:pPr/>
              <a:t>12/04/14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D37-93E9-5C41-945E-F10872C57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0D2A-9B75-9E44-9DC6-FEFEE77E5492}" type="datetimeFigureOut">
              <a:rPr lang="fr-FR" smtClean="0"/>
              <a:pPr/>
              <a:t>12/04/14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D37-93E9-5C41-945E-F10872C57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0D2A-9B75-9E44-9DC6-FEFEE77E5492}" type="datetimeFigureOut">
              <a:rPr lang="fr-FR" smtClean="0"/>
              <a:pPr/>
              <a:t>12/04/14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D37-93E9-5C41-945E-F10872C57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0D2A-9B75-9E44-9DC6-FEFEE77E5492}" type="datetimeFigureOut">
              <a:rPr lang="fr-FR" smtClean="0"/>
              <a:pPr/>
              <a:t>12/04/14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D37-93E9-5C41-945E-F10872C57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0D2A-9B75-9E44-9DC6-FEFEE77E5492}" type="datetimeFigureOut">
              <a:rPr lang="fr-FR" smtClean="0"/>
              <a:pPr/>
              <a:t>12/04/14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D37-93E9-5C41-945E-F10872C57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0D2A-9B75-9E44-9DC6-FEFEE77E5492}" type="datetimeFigureOut">
              <a:rPr lang="fr-FR" smtClean="0"/>
              <a:pPr/>
              <a:t>12/04/14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D37-93E9-5C41-945E-F10872C57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0D2A-9B75-9E44-9DC6-FEFEE77E5492}" type="datetimeFigureOut">
              <a:rPr lang="fr-FR" smtClean="0"/>
              <a:pPr/>
              <a:t>12/04/14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D37-93E9-5C41-945E-F10872C57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0D2A-9B75-9E44-9DC6-FEFEE77E5492}" type="datetimeFigureOut">
              <a:rPr lang="fr-FR" smtClean="0"/>
              <a:pPr/>
              <a:t>12/04/14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D37-93E9-5C41-945E-F10872C57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0D2A-9B75-9E44-9DC6-FEFEE77E5492}" type="datetimeFigureOut">
              <a:rPr lang="fr-FR" smtClean="0"/>
              <a:pPr/>
              <a:t>12/04/14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09D37-93E9-5C41-945E-F10872C57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D0D2A-9B75-9E44-9DC6-FEFEE77E5492}" type="datetimeFigureOut">
              <a:rPr lang="fr-FR" smtClean="0"/>
              <a:pPr/>
              <a:t>12/04/14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09D37-93E9-5C41-945E-F10872C578F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youtu.be/5I7pukuy8sQ?t=19m30s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gif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youtu.be/J5SnYt7fo1U" TargetMode="External"/><Relationship Id="rId3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rapefrukt.com/f/games/juicy-breakout/" TargetMode="External"/><Relationship Id="rId3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youtu.be/2yRp3mZK4Eg?t=20m12s" TargetMode="External"/><Relationship Id="rId3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hyperlink" Target="http://youtu.be/tBqTbeTSGlY?t=16s" TargetMode="External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youtu.be/9V0ovII6bgo?t=41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youtu.be/0JRzaO6oYLg?t=15s" TargetMode="External"/><Relationship Id="rId3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http://auntiepixelante.com/?p=465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background_pac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05121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What makes a game fun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1674046"/>
            <a:ext cx="6400800" cy="1214691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rgbClr val="FFFFFF"/>
                </a:solidFill>
              </a:rPr>
              <a:t>Introduction to game design</a:t>
            </a: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183595" y="6018666"/>
            <a:ext cx="3960405" cy="710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Jean-Baptiste Boin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Image 7" descr="presssta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209" y="4765192"/>
            <a:ext cx="5329520" cy="71370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Affordance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1890151" y="4989236"/>
            <a:ext cx="2810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Fantasia </a:t>
            </a:r>
            <a:r>
              <a:rPr lang="en-US" dirty="0" smtClean="0"/>
              <a:t>(Mega Drive), 1991</a:t>
            </a:r>
            <a:endParaRPr lang="en-US" dirty="0"/>
          </a:p>
        </p:txBody>
      </p:sp>
      <p:pic>
        <p:nvPicPr>
          <p:cNvPr id="16" name="Image 15" descr="Fantasia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46669"/>
            <a:ext cx="4243661" cy="2819046"/>
          </a:xfrm>
          <a:prstGeom prst="rect">
            <a:avLst/>
          </a:prstGeom>
        </p:spPr>
      </p:pic>
      <p:pic>
        <p:nvPicPr>
          <p:cNvPr id="21" name="Image 20" descr="my_mim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360" y="2046669"/>
            <a:ext cx="2545131" cy="28190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mechanics</a:t>
            </a:r>
            <a:endParaRPr lang="en-US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457200" y="1582578"/>
            <a:ext cx="5563201" cy="693457"/>
          </a:xfrm>
        </p:spPr>
        <p:txBody>
          <a:bodyPr/>
          <a:lstStyle/>
          <a:p>
            <a:r>
              <a:rPr lang="en-US" dirty="0" smtClean="0"/>
              <a:t>One core </a:t>
            </a:r>
            <a:r>
              <a:rPr lang="en-US" dirty="0" err="1" smtClean="0"/>
              <a:t>gameplay</a:t>
            </a:r>
            <a:endParaRPr lang="en-US" dirty="0"/>
          </a:p>
        </p:txBody>
      </p:sp>
      <p:pic>
        <p:nvPicPr>
          <p:cNvPr id="4" name="Image 3" descr="core_son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392" y="2636304"/>
            <a:ext cx="3901877" cy="260125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511574" y="5237555"/>
            <a:ext cx="389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Sonic the Hedgehog </a:t>
            </a:r>
            <a:r>
              <a:rPr lang="en-US" dirty="0" smtClean="0"/>
              <a:t>(</a:t>
            </a:r>
            <a:r>
              <a:rPr lang="en-US" dirty="0" smtClean="0"/>
              <a:t>Mega Drive), 1991</a:t>
            </a:r>
            <a:endParaRPr lang="en-US" dirty="0"/>
          </a:p>
        </p:txBody>
      </p:sp>
      <p:pic>
        <p:nvPicPr>
          <p:cNvPr id="6" name="Image 5" descr="NES_Super_Mario_Br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51" y="2636304"/>
            <a:ext cx="2972858" cy="260125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86945" y="5237555"/>
            <a:ext cx="3006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Super Mario Bros. </a:t>
            </a:r>
            <a:r>
              <a:rPr lang="en-US" dirty="0" smtClean="0"/>
              <a:t>(NES)</a:t>
            </a:r>
            <a:r>
              <a:rPr lang="en-US" dirty="0" smtClean="0"/>
              <a:t>, </a:t>
            </a:r>
            <a:r>
              <a:rPr lang="en-US" dirty="0" smtClean="0"/>
              <a:t>1985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mechanics</a:t>
            </a:r>
            <a:endParaRPr lang="en-US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457200" y="1582578"/>
            <a:ext cx="5563201" cy="693457"/>
          </a:xfrm>
        </p:spPr>
        <p:txBody>
          <a:bodyPr/>
          <a:lstStyle/>
          <a:p>
            <a:r>
              <a:rPr lang="en-US" dirty="0" smtClean="0"/>
              <a:t>One core </a:t>
            </a:r>
            <a:r>
              <a:rPr lang="en-US" dirty="0" err="1" smtClean="0"/>
              <a:t>gameplay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6240133" y="5163590"/>
            <a:ext cx="2659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Mario Kart 8 </a:t>
            </a:r>
            <a:r>
              <a:rPr lang="en-US" dirty="0" smtClean="0"/>
              <a:t>(</a:t>
            </a:r>
            <a:r>
              <a:rPr lang="en-US" dirty="0" err="1" smtClean="0"/>
              <a:t>Wii</a:t>
            </a:r>
            <a:r>
              <a:rPr lang="en-US" dirty="0" smtClean="0"/>
              <a:t> U)</a:t>
            </a:r>
            <a:r>
              <a:rPr lang="en-US" dirty="0" smtClean="0"/>
              <a:t>,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1716335" y="5163590"/>
            <a:ext cx="2736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Gran </a:t>
            </a:r>
            <a:r>
              <a:rPr lang="en-US" i="1" dirty="0" err="1" smtClean="0"/>
              <a:t>Turismo</a:t>
            </a:r>
            <a:r>
              <a:rPr lang="en-US" i="1" dirty="0" smtClean="0"/>
              <a:t> 6 </a:t>
            </a:r>
            <a:r>
              <a:rPr lang="en-US" dirty="0" smtClean="0"/>
              <a:t>(PS3)</a:t>
            </a:r>
            <a:r>
              <a:rPr lang="en-US" dirty="0" smtClean="0"/>
              <a:t>,</a:t>
            </a:r>
            <a:r>
              <a:rPr lang="en-US" dirty="0" smtClean="0"/>
              <a:t> 2013</a:t>
            </a:r>
            <a:endParaRPr lang="en-US" dirty="0"/>
          </a:p>
        </p:txBody>
      </p:sp>
      <p:pic>
        <p:nvPicPr>
          <p:cNvPr id="8" name="Image 7" descr="core_gt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04" y="2775580"/>
            <a:ext cx="4245352" cy="2388010"/>
          </a:xfrm>
          <a:prstGeom prst="rect">
            <a:avLst/>
          </a:prstGeom>
        </p:spPr>
      </p:pic>
      <p:pic>
        <p:nvPicPr>
          <p:cNvPr id="10" name="Image 9" descr="core_mk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496" y="2775580"/>
            <a:ext cx="4245352" cy="238801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mechanics</a:t>
            </a:r>
            <a:endParaRPr lang="en-US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457200" y="1582578"/>
            <a:ext cx="5563201" cy="693457"/>
          </a:xfrm>
        </p:spPr>
        <p:txBody>
          <a:bodyPr/>
          <a:lstStyle/>
          <a:p>
            <a:r>
              <a:rPr lang="en-US" dirty="0" smtClean="0"/>
              <a:t>One core </a:t>
            </a:r>
            <a:r>
              <a:rPr lang="en-US" dirty="0" err="1" smtClean="0"/>
              <a:t>gameplay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500568" y="5163590"/>
            <a:ext cx="4137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Call of Duty: Black Ops</a:t>
            </a:r>
          </a:p>
          <a:p>
            <a:pPr algn="r"/>
            <a:r>
              <a:rPr lang="en-US" dirty="0" smtClean="0"/>
              <a:t>(Xbox 360, PS3, </a:t>
            </a:r>
            <a:r>
              <a:rPr lang="en-US" dirty="0" err="1" smtClean="0"/>
              <a:t>Wii</a:t>
            </a:r>
            <a:r>
              <a:rPr lang="en-US" dirty="0" smtClean="0"/>
              <a:t>, Windows, Mac)</a:t>
            </a:r>
            <a:r>
              <a:rPr lang="en-US" dirty="0" smtClean="0"/>
              <a:t>,</a:t>
            </a:r>
            <a:r>
              <a:rPr lang="en-US" dirty="0" smtClean="0"/>
              <a:t> 2010</a:t>
            </a:r>
            <a:endParaRPr lang="en-US" dirty="0"/>
          </a:p>
        </p:txBody>
      </p:sp>
      <p:pic>
        <p:nvPicPr>
          <p:cNvPr id="11" name="Image 10" descr="core_kolo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44" y="2775579"/>
            <a:ext cx="4245352" cy="238801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398218" y="5163590"/>
            <a:ext cx="350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err="1" smtClean="0"/>
              <a:t>Pokemon</a:t>
            </a:r>
            <a:r>
              <a:rPr lang="en-US" i="1" dirty="0" smtClean="0"/>
              <a:t> Snap </a:t>
            </a:r>
            <a:r>
              <a:rPr lang="en-US" dirty="0" smtClean="0"/>
              <a:t>(Nintendo 64)</a:t>
            </a:r>
            <a:r>
              <a:rPr lang="en-US" dirty="0" smtClean="0"/>
              <a:t>,</a:t>
            </a:r>
            <a:r>
              <a:rPr lang="en-US" dirty="0" smtClean="0"/>
              <a:t> 1999</a:t>
            </a:r>
            <a:endParaRPr lang="en-US" dirty="0"/>
          </a:p>
        </p:txBody>
      </p:sp>
      <p:pic>
        <p:nvPicPr>
          <p:cNvPr id="14" name="Image 13" descr="core_pokemonsn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915" y="2775579"/>
            <a:ext cx="3184015" cy="238801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mechanics</a:t>
            </a:r>
            <a:endParaRPr lang="en-US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4358"/>
            <a:ext cx="5563201" cy="693457"/>
          </a:xfrm>
        </p:spPr>
        <p:txBody>
          <a:bodyPr/>
          <a:lstStyle/>
          <a:p>
            <a:r>
              <a:rPr lang="en-US" dirty="0" smtClean="0"/>
              <a:t>Dual-core</a:t>
            </a:r>
            <a:endParaRPr lang="en-US" dirty="0"/>
          </a:p>
        </p:txBody>
      </p:sp>
      <p:pic>
        <p:nvPicPr>
          <p:cNvPr id="4" name="Image 3" descr="ff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340" y="2133048"/>
            <a:ext cx="2680316" cy="1853247"/>
          </a:xfrm>
          <a:prstGeom prst="rect">
            <a:avLst/>
          </a:prstGeom>
        </p:spPr>
      </p:pic>
      <p:pic>
        <p:nvPicPr>
          <p:cNvPr id="5" name="Image 4" descr="ff7_explo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340" y="4114767"/>
            <a:ext cx="2680316" cy="200353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484340" y="6135406"/>
            <a:ext cx="268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Final Fantasy VII </a:t>
            </a:r>
            <a:r>
              <a:rPr lang="en-US" dirty="0" smtClean="0"/>
              <a:t>(PS)</a:t>
            </a:r>
            <a:r>
              <a:rPr lang="en-US" dirty="0" smtClean="0"/>
              <a:t>,</a:t>
            </a:r>
            <a:r>
              <a:rPr lang="en-US" dirty="0" smtClean="0"/>
              <a:t> 1997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-142105" y="6050443"/>
            <a:ext cx="4132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Tomb Raider </a:t>
            </a:r>
            <a:r>
              <a:rPr lang="en-US" dirty="0" smtClean="0"/>
              <a:t>(Windows, Mac, PS3, Xbox360)</a:t>
            </a:r>
            <a:r>
              <a:rPr lang="en-US" dirty="0" smtClean="0"/>
              <a:t>,</a:t>
            </a:r>
            <a:r>
              <a:rPr lang="en-US" dirty="0" smtClean="0"/>
              <a:t> 2013</a:t>
            </a:r>
            <a:endParaRPr lang="en-US" dirty="0"/>
          </a:p>
        </p:txBody>
      </p:sp>
      <p:pic>
        <p:nvPicPr>
          <p:cNvPr id="12" name="Image 11" descr="core_tr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40" y="2165751"/>
            <a:ext cx="3375989" cy="1898993"/>
          </a:xfrm>
          <a:prstGeom prst="rect">
            <a:avLst/>
          </a:prstGeom>
        </p:spPr>
      </p:pic>
      <p:pic>
        <p:nvPicPr>
          <p:cNvPr id="13" name="Image 12" descr="core_tr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40" y="4165676"/>
            <a:ext cx="3375989" cy="18802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mechanics</a:t>
            </a:r>
            <a:endParaRPr lang="en-US" dirty="0"/>
          </a:p>
        </p:txBody>
      </p:sp>
      <p:pic>
        <p:nvPicPr>
          <p:cNvPr id="4" name="Image 3" descr="core_wwbo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16227"/>
            <a:ext cx="3293841" cy="1852786"/>
          </a:xfrm>
          <a:prstGeom prst="rect">
            <a:avLst/>
          </a:prstGeom>
        </p:spPr>
      </p:pic>
      <p:pic>
        <p:nvPicPr>
          <p:cNvPr id="5" name="Image 4" descr="core_wwbow.jpg"/>
          <p:cNvPicPr>
            <a:picLocks noChangeAspect="1"/>
          </p:cNvPicPr>
          <p:nvPr/>
        </p:nvPicPr>
        <p:blipFill>
          <a:blip r:embed="rId3"/>
          <a:srcRect l="3485" t="6604" r="3064" b="4171"/>
          <a:stretch>
            <a:fillRect/>
          </a:stretch>
        </p:blipFill>
        <p:spPr>
          <a:xfrm>
            <a:off x="448790" y="4109599"/>
            <a:ext cx="3293841" cy="2358066"/>
          </a:xfrm>
          <a:prstGeom prst="rect">
            <a:avLst/>
          </a:prstGeom>
        </p:spPr>
      </p:pic>
      <p:pic>
        <p:nvPicPr>
          <p:cNvPr id="6" name="Image 5" descr="core_wwfigh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712" y="4109598"/>
            <a:ext cx="3144088" cy="2358066"/>
          </a:xfrm>
          <a:prstGeom prst="rect">
            <a:avLst/>
          </a:prstGeom>
        </p:spPr>
      </p:pic>
      <p:pic>
        <p:nvPicPr>
          <p:cNvPr id="7" name="Image 6" descr="core_wwdekuleaf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960" y="2116226"/>
            <a:ext cx="3293840" cy="1833342"/>
          </a:xfrm>
          <a:prstGeom prst="rect">
            <a:avLst/>
          </a:prstGeom>
        </p:spPr>
      </p:pic>
      <p:pic>
        <p:nvPicPr>
          <p:cNvPr id="8" name="Image 7" descr="core_wwwan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8866" y="3191094"/>
            <a:ext cx="3297186" cy="185382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968866" y="6459253"/>
            <a:ext cx="571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The Legend of Zelda: The Wind </a:t>
            </a:r>
            <a:r>
              <a:rPr lang="en-US" i="1" dirty="0" err="1" smtClean="0"/>
              <a:t>Waker</a:t>
            </a:r>
            <a:r>
              <a:rPr lang="en-US" i="1" dirty="0" smtClean="0"/>
              <a:t> </a:t>
            </a:r>
            <a:r>
              <a:rPr lang="en-US" dirty="0" smtClean="0"/>
              <a:t>(GameCube)</a:t>
            </a:r>
            <a:r>
              <a:rPr lang="en-US" dirty="0" smtClean="0"/>
              <a:t>,</a:t>
            </a:r>
            <a:r>
              <a:rPr lang="en-US" dirty="0" smtClean="0"/>
              <a:t> 2002</a:t>
            </a:r>
            <a:endParaRPr lang="en-US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457200" y="1414358"/>
            <a:ext cx="5563201" cy="693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Multi-core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mechanics</a:t>
            </a:r>
            <a:endParaRPr lang="en-US" dirty="0"/>
          </a:p>
        </p:txBody>
      </p:sp>
      <p:pic>
        <p:nvPicPr>
          <p:cNvPr id="5" name="Image 4" descr="core_party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36692"/>
            <a:ext cx="3632702" cy="2098894"/>
          </a:xfrm>
          <a:prstGeom prst="rect">
            <a:avLst/>
          </a:prstGeom>
        </p:spPr>
      </p:pic>
      <p:pic>
        <p:nvPicPr>
          <p:cNvPr id="6" name="Image 5" descr="core_party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24637"/>
            <a:ext cx="3632702" cy="2098894"/>
          </a:xfrm>
          <a:prstGeom prst="rect">
            <a:avLst/>
          </a:prstGeom>
        </p:spPr>
      </p:pic>
      <p:pic>
        <p:nvPicPr>
          <p:cNvPr id="7" name="Image 6" descr="core_party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993" y="2124637"/>
            <a:ext cx="3632701" cy="2098894"/>
          </a:xfrm>
          <a:prstGeom prst="rect">
            <a:avLst/>
          </a:prstGeom>
        </p:spPr>
      </p:pic>
      <p:pic>
        <p:nvPicPr>
          <p:cNvPr id="8" name="Image 7" descr="core_party5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993" y="4336692"/>
            <a:ext cx="3634888" cy="2098894"/>
          </a:xfrm>
          <a:prstGeom prst="rect">
            <a:avLst/>
          </a:prstGeom>
        </p:spPr>
      </p:pic>
      <p:pic>
        <p:nvPicPr>
          <p:cNvPr id="4" name="Image 3" descr="core_party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314" y="3287245"/>
            <a:ext cx="3731367" cy="2098894"/>
          </a:xfrm>
          <a:prstGeom prst="rect">
            <a:avLst/>
          </a:prstGeom>
        </p:spPr>
      </p:pic>
      <p:sp>
        <p:nvSpPr>
          <p:cNvPr id="11" name="Espace réservé du contenu 2"/>
          <p:cNvSpPr txBox="1">
            <a:spLocks/>
          </p:cNvSpPr>
          <p:nvPr/>
        </p:nvSpPr>
        <p:spPr>
          <a:xfrm>
            <a:off x="457200" y="1414358"/>
            <a:ext cx="5563201" cy="693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“Many”-core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968866" y="6459253"/>
            <a:ext cx="5717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Mario Party 9 </a:t>
            </a:r>
            <a:r>
              <a:rPr lang="en-US" dirty="0" smtClean="0"/>
              <a:t>(</a:t>
            </a:r>
            <a:r>
              <a:rPr lang="en-US" dirty="0" err="1" smtClean="0"/>
              <a:t>Wii</a:t>
            </a:r>
            <a:r>
              <a:rPr lang="en-US" dirty="0" smtClean="0"/>
              <a:t>)</a:t>
            </a:r>
            <a:r>
              <a:rPr lang="en-US" dirty="0" smtClean="0"/>
              <a:t>,</a:t>
            </a:r>
            <a:r>
              <a:rPr lang="en-US" dirty="0" smtClean="0"/>
              <a:t> 2012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loop_macro.bmp"/>
          <p:cNvPicPr>
            <a:picLocks noChangeAspect="1"/>
          </p:cNvPicPr>
          <p:nvPr/>
        </p:nvPicPr>
        <p:blipFill>
          <a:blip r:embed="rId2"/>
          <a:srcRect l="21652" r="29182"/>
          <a:stretch>
            <a:fillRect/>
          </a:stretch>
        </p:blipFill>
        <p:spPr>
          <a:xfrm>
            <a:off x="6176042" y="2607374"/>
            <a:ext cx="2592004" cy="296060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Gameplay</a:t>
            </a:r>
            <a:r>
              <a:rPr lang="en-US" dirty="0" smtClean="0"/>
              <a:t> loops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1006150" y="1886551"/>
            <a:ext cx="137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Micro</a:t>
            </a:r>
            <a:endParaRPr lang="en-US" sz="2800" dirty="0"/>
          </a:p>
        </p:txBody>
      </p:sp>
      <p:pic>
        <p:nvPicPr>
          <p:cNvPr id="8" name="Image 7" descr="loop_micro.jpg"/>
          <p:cNvPicPr>
            <a:picLocks noChangeAspect="1"/>
          </p:cNvPicPr>
          <p:nvPr/>
        </p:nvPicPr>
        <p:blipFill>
          <a:blip r:embed="rId3"/>
          <a:srcRect l="30598" t="6723" r="27094" b="7245"/>
          <a:stretch>
            <a:fillRect/>
          </a:stretch>
        </p:blipFill>
        <p:spPr>
          <a:xfrm>
            <a:off x="358499" y="2607374"/>
            <a:ext cx="2592004" cy="2960602"/>
          </a:xfrm>
          <a:prstGeom prst="rect">
            <a:avLst/>
          </a:prstGeom>
        </p:spPr>
      </p:pic>
      <p:pic>
        <p:nvPicPr>
          <p:cNvPr id="11" name="Image 10" descr="loop_medium.jpg"/>
          <p:cNvPicPr>
            <a:picLocks noChangeAspect="1"/>
          </p:cNvPicPr>
          <p:nvPr/>
        </p:nvPicPr>
        <p:blipFill>
          <a:blip r:embed="rId4"/>
          <a:srcRect l="13536" r="36942"/>
          <a:stretch>
            <a:fillRect/>
          </a:stretch>
        </p:blipFill>
        <p:spPr>
          <a:xfrm>
            <a:off x="3274520" y="2607374"/>
            <a:ext cx="2592004" cy="296048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107068" y="5745363"/>
            <a:ext cx="471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The Legend of Zelda: Skyward Sword </a:t>
            </a:r>
            <a:r>
              <a:rPr lang="en-US" dirty="0" smtClean="0"/>
              <a:t>(</a:t>
            </a:r>
            <a:r>
              <a:rPr lang="en-US" dirty="0" err="1" smtClean="0"/>
              <a:t>Wii</a:t>
            </a:r>
            <a:r>
              <a:rPr lang="en-US" dirty="0" smtClean="0"/>
              <a:t>), 2011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3669629" y="1886551"/>
            <a:ext cx="176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Medium</a:t>
            </a:r>
            <a:endParaRPr lang="en-US" sz="2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791336" y="1886551"/>
            <a:ext cx="137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Macro</a:t>
            </a:r>
            <a:endParaRPr lang="en-US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Gameplay</a:t>
            </a:r>
            <a:r>
              <a:rPr lang="en-US" dirty="0" smtClean="0"/>
              <a:t> loops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808220" y="1886551"/>
            <a:ext cx="1773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Objective</a:t>
            </a:r>
            <a:endParaRPr lang="en-US" sz="2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798868" y="5291593"/>
            <a:ext cx="3143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Super Mario Bros. </a:t>
            </a:r>
            <a:r>
              <a:rPr lang="en-US" dirty="0" smtClean="0"/>
              <a:t>(NES), 1985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3669629" y="1886551"/>
            <a:ext cx="176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Challenge</a:t>
            </a:r>
            <a:endParaRPr lang="en-US" sz="2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791336" y="1886551"/>
            <a:ext cx="137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Reward</a:t>
            </a:r>
            <a:endParaRPr lang="en-US" sz="2800" dirty="0"/>
          </a:p>
        </p:txBody>
      </p:sp>
      <p:pic>
        <p:nvPicPr>
          <p:cNvPr id="10" name="Image 9" descr="loop_challenge.png"/>
          <p:cNvPicPr>
            <a:picLocks noChangeAspect="1"/>
          </p:cNvPicPr>
          <p:nvPr/>
        </p:nvPicPr>
        <p:blipFill>
          <a:blip r:embed="rId3"/>
          <a:srcRect l="16876" r="16718"/>
          <a:stretch>
            <a:fillRect/>
          </a:stretch>
        </p:blipFill>
        <p:spPr>
          <a:xfrm>
            <a:off x="3221879" y="2565309"/>
            <a:ext cx="2794250" cy="2629886"/>
          </a:xfrm>
          <a:prstGeom prst="rect">
            <a:avLst/>
          </a:prstGeom>
        </p:spPr>
      </p:pic>
      <p:pic>
        <p:nvPicPr>
          <p:cNvPr id="16" name="Image 15" descr="loop_objective.png"/>
          <p:cNvPicPr>
            <a:picLocks noChangeAspect="1"/>
          </p:cNvPicPr>
          <p:nvPr/>
        </p:nvPicPr>
        <p:blipFill>
          <a:blip r:embed="rId4"/>
          <a:srcRect l="16787" r="16807"/>
          <a:stretch>
            <a:fillRect/>
          </a:stretch>
        </p:blipFill>
        <p:spPr>
          <a:xfrm>
            <a:off x="347157" y="2565309"/>
            <a:ext cx="2794250" cy="2629886"/>
          </a:xfrm>
          <a:prstGeom prst="rect">
            <a:avLst/>
          </a:prstGeom>
        </p:spPr>
      </p:pic>
      <p:pic>
        <p:nvPicPr>
          <p:cNvPr id="17" name="Image 16" descr="loop_reward.png"/>
          <p:cNvPicPr>
            <a:picLocks noChangeAspect="1"/>
          </p:cNvPicPr>
          <p:nvPr/>
        </p:nvPicPr>
        <p:blipFill>
          <a:blip r:embed="rId5"/>
          <a:srcRect l="16788" r="16806"/>
          <a:stretch>
            <a:fillRect/>
          </a:stretch>
        </p:blipFill>
        <p:spPr>
          <a:xfrm>
            <a:off x="6098176" y="2565309"/>
            <a:ext cx="2794250" cy="262988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Gameplay</a:t>
            </a:r>
            <a:r>
              <a:rPr lang="en-US" dirty="0" smtClean="0"/>
              <a:t> loops</a:t>
            </a:r>
            <a:endParaRPr lang="en-US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457200" y="1582578"/>
            <a:ext cx="6066276" cy="693457"/>
          </a:xfrm>
        </p:spPr>
        <p:txBody>
          <a:bodyPr>
            <a:normAutofit/>
          </a:bodyPr>
          <a:lstStyle/>
          <a:p>
            <a:r>
              <a:rPr lang="en-US" dirty="0" smtClean="0"/>
              <a:t>Specificity of “sandbox games”</a:t>
            </a:r>
            <a:endParaRPr lang="en-US" dirty="0"/>
          </a:p>
        </p:txBody>
      </p:sp>
      <p:pic>
        <p:nvPicPr>
          <p:cNvPr id="12" name="Image 11" descr="minecraft_hogwar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155" y="2884920"/>
            <a:ext cx="4341871" cy="2442302"/>
          </a:xfrm>
          <a:prstGeom prst="rect">
            <a:avLst/>
          </a:prstGeom>
        </p:spPr>
      </p:pic>
      <p:pic>
        <p:nvPicPr>
          <p:cNvPr id="18" name="Image 17" descr="minecraf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00" y="2884920"/>
            <a:ext cx="4070503" cy="244230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won’t discuss today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elements are needed to make a great game</a:t>
            </a:r>
          </a:p>
          <a:p>
            <a:pPr lvl="1"/>
            <a:r>
              <a:rPr lang="en-US" dirty="0" smtClean="0"/>
              <a:t>Story</a:t>
            </a:r>
          </a:p>
          <a:p>
            <a:pPr lvl="1"/>
            <a:r>
              <a:rPr lang="en-US" dirty="0" smtClean="0"/>
              <a:t>Artwork</a:t>
            </a:r>
          </a:p>
          <a:p>
            <a:pPr lvl="1"/>
            <a:r>
              <a:rPr lang="en-US" dirty="0" smtClean="0"/>
              <a:t>Genre</a:t>
            </a:r>
          </a:p>
          <a:p>
            <a:r>
              <a:rPr lang="en-US" dirty="0" smtClean="0"/>
              <a:t>We will mainly focus on the </a:t>
            </a:r>
            <a:r>
              <a:rPr lang="en-US" dirty="0" err="1" smtClean="0"/>
              <a:t>gameplay</a:t>
            </a:r>
            <a:r>
              <a:rPr lang="en-US" dirty="0" smtClean="0"/>
              <a:t> in general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and reward</a:t>
            </a:r>
            <a:endParaRPr lang="en-US" dirty="0"/>
          </a:p>
        </p:txBody>
      </p:sp>
      <p:pic>
        <p:nvPicPr>
          <p:cNvPr id="5" name="Image 4" descr="rr_pacm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44" y="1656491"/>
            <a:ext cx="4326848" cy="2036162"/>
          </a:xfrm>
          <a:prstGeom prst="rect">
            <a:avLst/>
          </a:prstGeom>
        </p:spPr>
      </p:pic>
      <p:pic>
        <p:nvPicPr>
          <p:cNvPr id="6" name="Image 5" descr="rr_coi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473" y="1656491"/>
            <a:ext cx="4326848" cy="2036162"/>
          </a:xfrm>
          <a:prstGeom prst="rect">
            <a:avLst/>
          </a:prstGeom>
        </p:spPr>
      </p:pic>
      <p:pic>
        <p:nvPicPr>
          <p:cNvPr id="7" name="Image 6" descr="rr_marioexam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208" y="4014707"/>
            <a:ext cx="4081571" cy="1920739"/>
          </a:xfrm>
          <a:prstGeom prst="rect">
            <a:avLst/>
          </a:prstGeom>
        </p:spPr>
      </p:pic>
      <p:pic>
        <p:nvPicPr>
          <p:cNvPr id="8" name="Image 7" descr="pacman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284" y="4021658"/>
            <a:ext cx="2101352" cy="183868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64598" y="5836482"/>
            <a:ext cx="3143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 smtClean="0"/>
              <a:t>Pacman</a:t>
            </a:r>
            <a:r>
              <a:rPr lang="en-US" i="1" dirty="0" smtClean="0"/>
              <a:t> </a:t>
            </a:r>
            <a:r>
              <a:rPr lang="en-US" dirty="0" smtClean="0"/>
              <a:t>(arcade)</a:t>
            </a:r>
            <a:r>
              <a:rPr lang="en-US" dirty="0" smtClean="0"/>
              <a:t>, </a:t>
            </a:r>
            <a:r>
              <a:rPr lang="en-US" dirty="0" smtClean="0"/>
              <a:t>1980</a:t>
            </a:r>
            <a:endParaRPr lang="en-US" dirty="0"/>
          </a:p>
        </p:txBody>
      </p:sp>
      <p:pic>
        <p:nvPicPr>
          <p:cNvPr id="10" name="Image 9" descr="rr_1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4473" y="4021658"/>
            <a:ext cx="4326848" cy="203616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193591" y="6311102"/>
            <a:ext cx="275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Credit:</a:t>
            </a:r>
            <a:r>
              <a:rPr lang="en-US" dirty="0" smtClean="0"/>
              <a:t> Edmund </a:t>
            </a:r>
            <a:r>
              <a:rPr lang="en-US" dirty="0" err="1" smtClean="0"/>
              <a:t>McMillen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and reward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6193591" y="6311102"/>
            <a:ext cx="275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Credit:</a:t>
            </a:r>
            <a:r>
              <a:rPr lang="en-US" dirty="0" smtClean="0"/>
              <a:t> Edmund </a:t>
            </a:r>
            <a:r>
              <a:rPr lang="en-US" dirty="0" err="1" smtClean="0"/>
              <a:t>McMillen</a:t>
            </a:r>
            <a:endParaRPr lang="en-US" dirty="0"/>
          </a:p>
        </p:txBody>
      </p:sp>
      <p:pic>
        <p:nvPicPr>
          <p:cNvPr id="10" name="Image 9" descr="supermeatbo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417637"/>
            <a:ext cx="3984147" cy="224108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07211" y="3642815"/>
            <a:ext cx="4441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Super Meat Boy </a:t>
            </a:r>
            <a:r>
              <a:rPr lang="en-US" dirty="0" smtClean="0"/>
              <a:t>(Xbox, Windows, Mac)</a:t>
            </a:r>
            <a:r>
              <a:rPr lang="en-US" dirty="0" smtClean="0"/>
              <a:t>,</a:t>
            </a:r>
            <a:r>
              <a:rPr lang="en-US" dirty="0" smtClean="0"/>
              <a:t> 2010</a:t>
            </a:r>
            <a:endParaRPr lang="en-US" dirty="0"/>
          </a:p>
        </p:txBody>
      </p:sp>
      <p:pic>
        <p:nvPicPr>
          <p:cNvPr id="14" name="Image 13" descr="rr_band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108" y="1615566"/>
            <a:ext cx="4326848" cy="2036163"/>
          </a:xfrm>
          <a:prstGeom prst="rect">
            <a:avLst/>
          </a:prstGeom>
        </p:spPr>
      </p:pic>
      <p:pic>
        <p:nvPicPr>
          <p:cNvPr id="15" name="Image 14" descr="rr_meatexam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983" y="4205697"/>
            <a:ext cx="4081571" cy="1920739"/>
          </a:xfrm>
          <a:prstGeom prst="rect">
            <a:avLst/>
          </a:prstGeom>
        </p:spPr>
      </p:pic>
      <p:pic>
        <p:nvPicPr>
          <p:cNvPr id="16" name="Image 15" descr="rr_warp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01" y="4205697"/>
            <a:ext cx="4346014" cy="20451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difficulty</a:t>
            </a:r>
            <a:endParaRPr lang="en-US" dirty="0"/>
          </a:p>
        </p:txBody>
      </p:sp>
      <p:pic>
        <p:nvPicPr>
          <p:cNvPr id="4" name="Image 3" descr="flow-channel_stat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65" y="1710738"/>
            <a:ext cx="8438870" cy="441282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93591" y="6311102"/>
            <a:ext cx="275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Credit:</a:t>
            </a:r>
            <a:r>
              <a:rPr lang="en-US" dirty="0" smtClean="0"/>
              <a:t> Jesse Schell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19368" y="2407977"/>
            <a:ext cx="791724" cy="4947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8407" y="2407977"/>
            <a:ext cx="791724" cy="4947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83277" y="4143702"/>
            <a:ext cx="940169" cy="4947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2041" y="1896696"/>
            <a:ext cx="8214136" cy="39913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difficulty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6193591" y="6311102"/>
            <a:ext cx="275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Credit:</a:t>
            </a:r>
            <a:r>
              <a:rPr lang="en-US" dirty="0" smtClean="0"/>
              <a:t> Jesse Schell</a:t>
            </a:r>
            <a:endParaRPr lang="en-US" dirty="0"/>
          </a:p>
        </p:txBody>
      </p:sp>
      <p:pic>
        <p:nvPicPr>
          <p:cNvPr id="9" name="Image 8" descr="flow_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61" y="2060052"/>
            <a:ext cx="7546119" cy="369806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2041" y="1896696"/>
            <a:ext cx="8214136" cy="39913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difficulty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6193591" y="6311102"/>
            <a:ext cx="2752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Credit:</a:t>
            </a:r>
            <a:r>
              <a:rPr lang="en-US" dirty="0" smtClean="0"/>
              <a:t> Jesse Schell</a:t>
            </a:r>
            <a:endParaRPr lang="en-US" dirty="0"/>
          </a:p>
        </p:txBody>
      </p:sp>
      <p:pic>
        <p:nvPicPr>
          <p:cNvPr id="7" name="Image 6" descr="flow_squigg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61" y="2060052"/>
            <a:ext cx="7546119" cy="369806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raffic lights 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26" y="1686119"/>
            <a:ext cx="2283111" cy="2965079"/>
          </a:xfrm>
          <a:prstGeom prst="rect">
            <a:avLst/>
          </a:prstGeom>
        </p:spPr>
      </p:pic>
      <p:pic>
        <p:nvPicPr>
          <p:cNvPr id="6" name="Image 5" descr="traffic lights UK.jpg"/>
          <p:cNvPicPr>
            <a:picLocks noChangeAspect="1"/>
          </p:cNvPicPr>
          <p:nvPr/>
        </p:nvPicPr>
        <p:blipFill>
          <a:blip r:embed="rId3"/>
          <a:srcRect l="13621" r="28629"/>
          <a:stretch>
            <a:fillRect/>
          </a:stretch>
        </p:blipFill>
        <p:spPr>
          <a:xfrm>
            <a:off x="5559857" y="1686119"/>
            <a:ext cx="2283111" cy="296507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387429" y="4743719"/>
            <a:ext cx="523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</a:t>
            </a:r>
            <a:endParaRPr lang="en-US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6437596" y="4743719"/>
            <a:ext cx="542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UK</a:t>
            </a:r>
            <a:endParaRPr lang="en-US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5298253" y="5476025"/>
            <a:ext cx="28052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Direct feedback!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cautionary tale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eedback_sf4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327" y="3062780"/>
            <a:ext cx="5569787" cy="306338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as a reward</a:t>
            </a:r>
          </a:p>
          <a:p>
            <a:r>
              <a:rPr lang="en-US" dirty="0" smtClean="0"/>
              <a:t>Hierarchy in actions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1624279" y="6126163"/>
            <a:ext cx="571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Super Street Fighter IV </a:t>
            </a:r>
            <a:r>
              <a:rPr lang="en-US" dirty="0" smtClean="0"/>
              <a:t>(PS3, Xbox 360)</a:t>
            </a:r>
            <a:r>
              <a:rPr lang="en-US" dirty="0" smtClean="0"/>
              <a:t>,</a:t>
            </a:r>
            <a:r>
              <a:rPr lang="en-US" dirty="0" smtClean="0"/>
              <a:t> 2010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Feedback: make your game juicy!</a:t>
            </a:r>
            <a:endParaRPr lang="en-US" dirty="0"/>
          </a:p>
        </p:txBody>
      </p:sp>
      <p:pic>
        <p:nvPicPr>
          <p:cNvPr id="10" name="Image 9" descr="Capture d’écran 2014-04-10 à 01.28.29.png">
            <a:hlinkClick r:id="rId2"/>
          </p:cNvPr>
          <p:cNvPicPr>
            <a:picLocks noChangeAspect="1"/>
          </p:cNvPicPr>
          <p:nvPr/>
        </p:nvPicPr>
        <p:blipFill>
          <a:blip r:embed="rId3"/>
          <a:srcRect l="405"/>
          <a:stretch>
            <a:fillRect/>
          </a:stretch>
        </p:blipFill>
        <p:spPr>
          <a:xfrm>
            <a:off x="1594493" y="1549327"/>
            <a:ext cx="5979349" cy="449442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645619" y="6126436"/>
            <a:ext cx="330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Credit: M. </a:t>
            </a:r>
            <a:r>
              <a:rPr lang="en-US" dirty="0" err="1" smtClean="0"/>
              <a:t>Jonasson</a:t>
            </a:r>
            <a:r>
              <a:rPr lang="en-US" dirty="0" smtClean="0"/>
              <a:t>, P. </a:t>
            </a:r>
            <a:r>
              <a:rPr lang="en-US" dirty="0" err="1" smtClean="0"/>
              <a:t>Purho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ink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345" y="1691989"/>
            <a:ext cx="6429190" cy="399145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Bad feedback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4185751" y="5757664"/>
            <a:ext cx="361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Link: Faces of Evil </a:t>
            </a:r>
            <a:r>
              <a:rPr lang="en-US" dirty="0" smtClean="0"/>
              <a:t>(Philips CD-</a:t>
            </a:r>
            <a:r>
              <a:rPr lang="en-US" dirty="0" err="1" smtClean="0"/>
              <a:t>i</a:t>
            </a:r>
            <a:r>
              <a:rPr lang="en-US" dirty="0" smtClean="0"/>
              <a:t>), 1993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feedback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564411" y="4619957"/>
            <a:ext cx="380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Fruit Ninja </a:t>
            </a:r>
            <a:r>
              <a:rPr lang="en-US" dirty="0" smtClean="0"/>
              <a:t>(</a:t>
            </a:r>
            <a:r>
              <a:rPr lang="en-US" dirty="0" smtClean="0"/>
              <a:t>mobile</a:t>
            </a:r>
            <a:r>
              <a:rPr lang="en-US" dirty="0" smtClean="0"/>
              <a:t>)</a:t>
            </a:r>
            <a:r>
              <a:rPr lang="en-US" dirty="0" smtClean="0"/>
              <a:t>,</a:t>
            </a:r>
            <a:r>
              <a:rPr lang="en-US" dirty="0" smtClean="0"/>
              <a:t> 2010</a:t>
            </a:r>
            <a:endParaRPr lang="en-US" dirty="0"/>
          </a:p>
        </p:txBody>
      </p:sp>
      <p:pic>
        <p:nvPicPr>
          <p:cNvPr id="5" name="Image 4" descr="feedback_fruitninja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96092"/>
            <a:ext cx="3913635" cy="2156576"/>
          </a:xfrm>
          <a:prstGeom prst="rect">
            <a:avLst/>
          </a:prstGeom>
        </p:spPr>
      </p:pic>
      <p:pic>
        <p:nvPicPr>
          <p:cNvPr id="8" name="Image 7" descr="feedback_angrybirds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164" y="2396092"/>
            <a:ext cx="3913636" cy="215657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880376" y="4619957"/>
            <a:ext cx="380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Angry Birds </a:t>
            </a:r>
            <a:r>
              <a:rPr lang="en-US" dirty="0" smtClean="0"/>
              <a:t>(</a:t>
            </a:r>
            <a:r>
              <a:rPr lang="en-US" dirty="0" smtClean="0"/>
              <a:t>mobile</a:t>
            </a:r>
            <a:r>
              <a:rPr lang="en-US" dirty="0" smtClean="0"/>
              <a:t>)</a:t>
            </a:r>
            <a:r>
              <a:rPr lang="en-US" dirty="0" smtClean="0"/>
              <a:t>,</a:t>
            </a:r>
            <a:r>
              <a:rPr lang="en-US" dirty="0" smtClean="0"/>
              <a:t> 2009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game?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34514"/>
          </a:xfrm>
        </p:spPr>
        <p:txBody>
          <a:bodyPr/>
          <a:lstStyle/>
          <a:p>
            <a:r>
              <a:rPr lang="en-US" dirty="0" smtClean="0"/>
              <a:t>A game ≠ a toy            problem solving</a:t>
            </a:r>
          </a:p>
          <a:p>
            <a:r>
              <a:rPr lang="en-US" dirty="0" smtClean="0"/>
              <a:t>A game ≠ work            playful attitude</a:t>
            </a:r>
            <a:endParaRPr lang="en-US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57200" y="2911003"/>
            <a:ext cx="8229600" cy="1863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“A game is a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problem solving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activity, approached with a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playful attitude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</a:p>
          <a:p>
            <a:pPr marL="342900" marR="0" lvl="0" indent="-34290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(Jesse Schell)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3620489" y="1970914"/>
            <a:ext cx="511321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3620489" y="2538336"/>
            <a:ext cx="511321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JesseSche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319" y="4374535"/>
            <a:ext cx="2485308" cy="22302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feedback</a:t>
            </a:r>
            <a:endParaRPr lang="en-US" dirty="0"/>
          </a:p>
        </p:txBody>
      </p:sp>
      <p:pic>
        <p:nvPicPr>
          <p:cNvPr id="6" name="Image 5" descr="feedback_rayman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8229600" cy="451199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968965" y="5937877"/>
            <a:ext cx="571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 smtClean="0"/>
              <a:t>Rayman</a:t>
            </a:r>
            <a:r>
              <a:rPr lang="en-US" i="1" dirty="0" smtClean="0"/>
              <a:t> Legends </a:t>
            </a:r>
            <a:r>
              <a:rPr lang="en-US" dirty="0" smtClean="0"/>
              <a:t>(</a:t>
            </a:r>
            <a:r>
              <a:rPr lang="en-US" dirty="0" err="1" smtClean="0"/>
              <a:t>Wii</a:t>
            </a:r>
            <a:r>
              <a:rPr lang="en-US" dirty="0" smtClean="0"/>
              <a:t> U, PS3, Xbox 360, Windows)</a:t>
            </a:r>
            <a:r>
              <a:rPr lang="en-US" dirty="0" smtClean="0"/>
              <a:t>,</a:t>
            </a:r>
            <a:r>
              <a:rPr lang="en-US" dirty="0" smtClean="0"/>
              <a:t> 2013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a successful game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18310"/>
            <a:ext cx="8229600" cy="3907853"/>
          </a:xfrm>
        </p:spPr>
        <p:txBody>
          <a:bodyPr/>
          <a:lstStyle/>
          <a:p>
            <a:r>
              <a:rPr lang="en-US" dirty="0" smtClean="0"/>
              <a:t>Easy to understand rules/world</a:t>
            </a:r>
          </a:p>
          <a:p>
            <a:r>
              <a:rPr lang="en-US" dirty="0" smtClean="0"/>
              <a:t>Polished core </a:t>
            </a:r>
            <a:r>
              <a:rPr lang="en-US" dirty="0" err="1" smtClean="0"/>
              <a:t>gameplay</a:t>
            </a:r>
            <a:endParaRPr lang="en-US" dirty="0" smtClean="0"/>
          </a:p>
          <a:p>
            <a:r>
              <a:rPr lang="en-US" dirty="0" smtClean="0"/>
              <a:t>Work on different level of achievements</a:t>
            </a:r>
          </a:p>
          <a:p>
            <a:r>
              <a:rPr lang="en-US" dirty="0" smtClean="0"/>
              <a:t>Nice difficulty curve</a:t>
            </a:r>
          </a:p>
          <a:p>
            <a:r>
              <a:rPr lang="en-US" dirty="0" smtClean="0"/>
              <a:t>Feedback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eory-of-f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195" y="2301769"/>
            <a:ext cx="3451267" cy="2691989"/>
          </a:xfrm>
          <a:prstGeom prst="rect">
            <a:avLst/>
          </a:prstGeom>
        </p:spPr>
      </p:pic>
      <p:pic>
        <p:nvPicPr>
          <p:cNvPr id="5" name="Image 4" descr="the-art-of-game-desig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03" y="1760119"/>
            <a:ext cx="2483615" cy="323363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going further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692385" y="5183481"/>
            <a:ext cx="330576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smtClean="0"/>
              <a:t>The Art of Game Design: A Book of Lenses</a:t>
            </a:r>
            <a:r>
              <a:rPr lang="en-US" sz="2600" dirty="0" smtClean="0"/>
              <a:t>, Jesse Schell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515557" y="5324586"/>
            <a:ext cx="37891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smtClean="0"/>
              <a:t>A Theory of Fun for Game Design</a:t>
            </a:r>
            <a:r>
              <a:rPr lang="en-US" sz="2600" dirty="0" smtClean="0"/>
              <a:t>, </a:t>
            </a:r>
            <a:r>
              <a:rPr lang="en-US" sz="2600" dirty="0" err="1" smtClean="0"/>
              <a:t>Raph</a:t>
            </a:r>
            <a:r>
              <a:rPr lang="en-US" sz="2600" dirty="0" smtClean="0"/>
              <a:t> </a:t>
            </a:r>
            <a:r>
              <a:rPr lang="en-US" sz="2600" dirty="0" err="1" smtClean="0"/>
              <a:t>Koster</a:t>
            </a:r>
            <a:endParaRPr lang="en-US" sz="26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words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473952"/>
            <a:ext cx="8229600" cy="3652211"/>
          </a:xfrm>
        </p:spPr>
        <p:txBody>
          <a:bodyPr/>
          <a:lstStyle/>
          <a:p>
            <a:r>
              <a:rPr lang="en-US" dirty="0" smtClean="0"/>
              <a:t>The human brain is not so evolved</a:t>
            </a:r>
          </a:p>
          <a:p>
            <a:pPr>
              <a:buNone/>
            </a:pPr>
            <a:endParaRPr lang="en-US" sz="1000" dirty="0" smtClean="0"/>
          </a:p>
          <a:p>
            <a:r>
              <a:rPr lang="en-US" dirty="0" smtClean="0"/>
              <a:t>Play games!</a:t>
            </a:r>
          </a:p>
          <a:p>
            <a:pPr>
              <a:buNone/>
            </a:pPr>
            <a:endParaRPr lang="en-US" sz="1000" dirty="0" smtClean="0"/>
          </a:p>
          <a:p>
            <a:r>
              <a:rPr lang="en-US" dirty="0" smtClean="0"/>
              <a:t>Bad games can teach a lot too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background_pac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05121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What makes a game fun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1674046"/>
            <a:ext cx="6400800" cy="1214691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rgbClr val="FFFFFF"/>
                </a:solidFill>
              </a:rPr>
              <a:t>Introduction to game design</a:t>
            </a: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183595" y="6018666"/>
            <a:ext cx="3960405" cy="710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Jean-Baptiste Boin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Image 10" descr="gameov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38" y="4774732"/>
            <a:ext cx="7048500" cy="952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set of rules</a:t>
            </a:r>
            <a:endParaRPr lang="en-US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Game designer: creates/organizes these rules</a:t>
            </a:r>
          </a:p>
          <a:p>
            <a:r>
              <a:rPr lang="en-US" dirty="0" smtClean="0"/>
              <a:t>Board games vs. computer games</a:t>
            </a:r>
          </a:p>
        </p:txBody>
      </p:sp>
      <p:pic>
        <p:nvPicPr>
          <p:cNvPr id="11" name="Image 10" descr="battleche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515" y="3255005"/>
            <a:ext cx="3727285" cy="2795465"/>
          </a:xfrm>
          <a:prstGeom prst="rect">
            <a:avLst/>
          </a:prstGeom>
        </p:spPr>
      </p:pic>
      <p:pic>
        <p:nvPicPr>
          <p:cNvPr id="13" name="Image 12" descr="chessboar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255005"/>
            <a:ext cx="4296125" cy="279546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108426" y="6114695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Battlechess</a:t>
            </a:r>
            <a:r>
              <a:rPr lang="en-US" i="1" dirty="0" smtClean="0"/>
              <a:t> </a:t>
            </a:r>
            <a:r>
              <a:rPr lang="en-US" dirty="0" smtClean="0"/>
              <a:t>(Amiga), 1988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5352" y="274638"/>
            <a:ext cx="865329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Case study: Super Mario Bros. (</a:t>
            </a:r>
            <a:r>
              <a:rPr lang="en-US" dirty="0" err="1" smtClean="0"/>
              <a:t>lvl</a:t>
            </a:r>
            <a:r>
              <a:rPr lang="en-US" dirty="0" smtClean="0"/>
              <a:t> 1)</a:t>
            </a:r>
            <a:endParaRPr lang="en-US" dirty="0"/>
          </a:p>
        </p:txBody>
      </p:sp>
      <p:pic>
        <p:nvPicPr>
          <p:cNvPr id="10" name="Image 9" descr="Super_Mario_Bros._bo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762" y="1417638"/>
            <a:ext cx="2079487" cy="2844800"/>
          </a:xfrm>
          <a:prstGeom prst="rect">
            <a:avLst/>
          </a:prstGeom>
        </p:spPr>
      </p:pic>
      <p:pic>
        <p:nvPicPr>
          <p:cNvPr id="12" name="Image 11" descr="NES-controll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330" y="4700766"/>
            <a:ext cx="2301844" cy="1674432"/>
          </a:xfrm>
          <a:prstGeom prst="rect">
            <a:avLst/>
          </a:prstGeom>
        </p:spPr>
      </p:pic>
      <p:pic>
        <p:nvPicPr>
          <p:cNvPr id="13" name="Image 12" descr="NES_Super_Mario_Bro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974" y="1417638"/>
            <a:ext cx="3251200" cy="28448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214413" y="4521478"/>
            <a:ext cx="34485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Released in 1985 on NES</a:t>
            </a:r>
          </a:p>
          <a:p>
            <a:endParaRPr lang="en-US" sz="1200" dirty="0" smtClean="0"/>
          </a:p>
          <a:p>
            <a:r>
              <a:rPr lang="en-US" sz="2500" dirty="0" smtClean="0"/>
              <a:t>Sold 40.24 million copies (fourth best-selling game ever)</a:t>
            </a:r>
            <a:endParaRPr lang="en-US" sz="25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5352" y="274638"/>
            <a:ext cx="865329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Case study: Super Mario Bros. (</a:t>
            </a:r>
            <a:r>
              <a:rPr lang="en-US" dirty="0" err="1" smtClean="0"/>
              <a:t>lvl</a:t>
            </a:r>
            <a:r>
              <a:rPr lang="en-US" dirty="0" smtClean="0"/>
              <a:t> 1)</a:t>
            </a:r>
            <a:endParaRPr lang="en-US" dirty="0"/>
          </a:p>
        </p:txBody>
      </p:sp>
      <p:pic>
        <p:nvPicPr>
          <p:cNvPr id="7" name="Image 6" descr="supermariobrosbeginn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27" y="1674840"/>
            <a:ext cx="6586550" cy="318704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12427" y="5153108"/>
            <a:ext cx="65865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/>
              <a:t>Nice article: </a:t>
            </a:r>
            <a:r>
              <a:rPr lang="fr-FR" sz="2500" dirty="0" smtClean="0">
                <a:hlinkClick r:id="rId4"/>
              </a:rPr>
              <a:t>http://</a:t>
            </a:r>
            <a:r>
              <a:rPr lang="fr-FR" sz="2500" dirty="0" err="1" smtClean="0">
                <a:hlinkClick r:id="rId4"/>
              </a:rPr>
              <a:t>auntiepixelante.com</a:t>
            </a:r>
            <a:r>
              <a:rPr lang="fr-FR" sz="2500" dirty="0" smtClean="0">
                <a:hlinkClick r:id="rId4"/>
              </a:rPr>
              <a:t>/?p=465</a:t>
            </a:r>
            <a:endParaRPr lang="en-US" sz="25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Affordance</a:t>
            </a:r>
            <a:endParaRPr lang="en-US" dirty="0"/>
          </a:p>
        </p:txBody>
      </p:sp>
      <p:pic>
        <p:nvPicPr>
          <p:cNvPr id="15" name="Image 14" descr="affordance_do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834" y="2204869"/>
            <a:ext cx="5304966" cy="2930624"/>
          </a:xfrm>
          <a:prstGeom prst="rect">
            <a:avLst/>
          </a:prstGeom>
        </p:spPr>
      </p:pic>
      <p:pic>
        <p:nvPicPr>
          <p:cNvPr id="16" name="Image 15" descr="affordance_baddo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18" y="2204869"/>
            <a:ext cx="2135493" cy="292641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Affordance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3018"/>
          </a:xfrm>
        </p:spPr>
        <p:txBody>
          <a:bodyPr/>
          <a:lstStyle/>
          <a:p>
            <a:r>
              <a:rPr lang="en-US" dirty="0" smtClean="0"/>
              <a:t>Concept coming from the design world (</a:t>
            </a:r>
            <a:r>
              <a:rPr lang="en-US" i="1" dirty="0" smtClean="0"/>
              <a:t>The Design of Everyday Things</a:t>
            </a:r>
            <a:r>
              <a:rPr lang="en-US" dirty="0" smtClean="0"/>
              <a:t>, Donald Norman)</a:t>
            </a:r>
          </a:p>
          <a:p>
            <a:r>
              <a:rPr lang="en-US" dirty="0" smtClean="0"/>
              <a:t>Making things “obvious” to use</a:t>
            </a:r>
            <a:endParaRPr lang="en-US" dirty="0"/>
          </a:p>
        </p:txBody>
      </p:sp>
      <p:pic>
        <p:nvPicPr>
          <p:cNvPr id="4" name="Image 3" descr="c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60" y="3709185"/>
            <a:ext cx="3959630" cy="2638377"/>
          </a:xfrm>
          <a:prstGeom prst="rect">
            <a:avLst/>
          </a:prstGeom>
        </p:spPr>
      </p:pic>
      <p:pic>
        <p:nvPicPr>
          <p:cNvPr id="5" name="Image 4" descr="switch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371" y="3709185"/>
            <a:ext cx="4221403" cy="26383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Affordance</a:t>
            </a:r>
            <a:endParaRPr lang="en-US" dirty="0"/>
          </a:p>
        </p:txBody>
      </p:sp>
      <p:pic>
        <p:nvPicPr>
          <p:cNvPr id="8" name="Image 7" descr="raymanorigins_bum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50" y="1696409"/>
            <a:ext cx="3487188" cy="4170429"/>
          </a:xfrm>
          <a:prstGeom prst="rect">
            <a:avLst/>
          </a:prstGeom>
        </p:spPr>
      </p:pic>
      <p:pic>
        <p:nvPicPr>
          <p:cNvPr id="10" name="Image 9" descr="raymanorigins_dan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639" y="1696408"/>
            <a:ext cx="3487189" cy="4170429"/>
          </a:xfrm>
          <a:prstGeom prst="rect">
            <a:avLst/>
          </a:prstGeom>
        </p:spPr>
      </p:pic>
      <p:pic>
        <p:nvPicPr>
          <p:cNvPr id="11" name="Image 10" descr="raymanorigins_bumper.jpg"/>
          <p:cNvPicPr>
            <a:picLocks noChangeAspect="1"/>
          </p:cNvPicPr>
          <p:nvPr/>
        </p:nvPicPr>
        <p:blipFill>
          <a:blip r:embed="rId2"/>
          <a:srcRect b="19872"/>
          <a:stretch>
            <a:fillRect/>
          </a:stretch>
        </p:blipFill>
        <p:spPr>
          <a:xfrm>
            <a:off x="827250" y="1696409"/>
            <a:ext cx="3487188" cy="3341692"/>
          </a:xfrm>
          <a:prstGeom prst="rect">
            <a:avLst/>
          </a:prstGeom>
        </p:spPr>
      </p:pic>
      <p:pic>
        <p:nvPicPr>
          <p:cNvPr id="12" name="Image 11" descr="raymanorigins_danger.jpg"/>
          <p:cNvPicPr>
            <a:picLocks noChangeAspect="1"/>
          </p:cNvPicPr>
          <p:nvPr/>
        </p:nvPicPr>
        <p:blipFill>
          <a:blip r:embed="rId3"/>
          <a:srcRect b="19872"/>
          <a:stretch>
            <a:fillRect/>
          </a:stretch>
        </p:blipFill>
        <p:spPr>
          <a:xfrm>
            <a:off x="4771639" y="1696408"/>
            <a:ext cx="3487189" cy="334169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157788" y="6114695"/>
            <a:ext cx="4101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Rayman</a:t>
            </a:r>
            <a:r>
              <a:rPr lang="en-US" i="1" dirty="0" smtClean="0"/>
              <a:t> Origins </a:t>
            </a:r>
            <a:r>
              <a:rPr lang="en-US" dirty="0" smtClean="0"/>
              <a:t>(PS3, Xbox360, </a:t>
            </a:r>
            <a:r>
              <a:rPr lang="en-US" dirty="0" err="1" smtClean="0"/>
              <a:t>Wii</a:t>
            </a:r>
            <a:r>
              <a:rPr lang="en-US" dirty="0" smtClean="0"/>
              <a:t>), 2010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3473</TotalTime>
  <Words>788</Words>
  <Application>Microsoft Macintosh PowerPoint</Application>
  <PresentationFormat>Présentation à l'écran (4:3)</PresentationFormat>
  <Paragraphs>134</Paragraphs>
  <Slides>34</Slides>
  <Notes>7</Notes>
  <HiddenSlides>4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Thème Office</vt:lpstr>
      <vt:lpstr>What makes a game fun</vt:lpstr>
      <vt:lpstr>What we won’t discuss today</vt:lpstr>
      <vt:lpstr>What is a game?</vt:lpstr>
      <vt:lpstr>A set of rules</vt:lpstr>
      <vt:lpstr>Case study: Super Mario Bros. (lvl 1)</vt:lpstr>
      <vt:lpstr>Case study: Super Mario Bros. (lvl 1)</vt:lpstr>
      <vt:lpstr>Affordance</vt:lpstr>
      <vt:lpstr>Affordance</vt:lpstr>
      <vt:lpstr>Affordance</vt:lpstr>
      <vt:lpstr>Affordance</vt:lpstr>
      <vt:lpstr>Core mechanics</vt:lpstr>
      <vt:lpstr>Core mechanics</vt:lpstr>
      <vt:lpstr>Core mechanics</vt:lpstr>
      <vt:lpstr>Core mechanics</vt:lpstr>
      <vt:lpstr>Core mechanics</vt:lpstr>
      <vt:lpstr>Core mechanics</vt:lpstr>
      <vt:lpstr>Gameplay loops</vt:lpstr>
      <vt:lpstr>Gameplay loops</vt:lpstr>
      <vt:lpstr>Gameplay loops</vt:lpstr>
      <vt:lpstr>Risk and reward</vt:lpstr>
      <vt:lpstr>Risk and reward</vt:lpstr>
      <vt:lpstr>Managing difficulty</vt:lpstr>
      <vt:lpstr>Managing difficulty</vt:lpstr>
      <vt:lpstr>Managing difficulty</vt:lpstr>
      <vt:lpstr>A cautionary tale</vt:lpstr>
      <vt:lpstr>Feedback</vt:lpstr>
      <vt:lpstr>Feedback: make your game juicy!</vt:lpstr>
      <vt:lpstr>Bad feedback</vt:lpstr>
      <vt:lpstr>Great feedback</vt:lpstr>
      <vt:lpstr>Great feedback</vt:lpstr>
      <vt:lpstr>Tips for a successful game</vt:lpstr>
      <vt:lpstr>For going further</vt:lpstr>
      <vt:lpstr>Last words</vt:lpstr>
      <vt:lpstr>What makes a game fun</vt:lpstr>
    </vt:vector>
  </TitlesOfParts>
  <Company>Polytechnique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Jean-Baptiste Boin</dc:creator>
  <cp:lastModifiedBy>Jean-Baptiste Boin</cp:lastModifiedBy>
  <cp:revision>124</cp:revision>
  <dcterms:created xsi:type="dcterms:W3CDTF">2014-04-12T07:56:59Z</dcterms:created>
  <dcterms:modified xsi:type="dcterms:W3CDTF">2014-04-13T16:51:39Z</dcterms:modified>
</cp:coreProperties>
</file>