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rels" ContentType="application/vnd.openxmlformats-package.relationships+xml"/>
  <Override PartName="/ppt/slides/slide14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Default Extension="gif" ContentType="image/gif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8"/>
  </p:notesMasterIdLst>
  <p:sldIdLst>
    <p:sldId id="323" r:id="rId2"/>
    <p:sldId id="305" r:id="rId3"/>
    <p:sldId id="279" r:id="rId4"/>
    <p:sldId id="276" r:id="rId5"/>
    <p:sldId id="292" r:id="rId6"/>
    <p:sldId id="280" r:id="rId7"/>
    <p:sldId id="281" r:id="rId8"/>
    <p:sldId id="285" r:id="rId9"/>
    <p:sldId id="286" r:id="rId10"/>
    <p:sldId id="283" r:id="rId11"/>
    <p:sldId id="287" r:id="rId12"/>
    <p:sldId id="289" r:id="rId13"/>
    <p:sldId id="290" r:id="rId14"/>
    <p:sldId id="291" r:id="rId15"/>
    <p:sldId id="257" r:id="rId16"/>
    <p:sldId id="263" r:id="rId17"/>
    <p:sldId id="262" r:id="rId18"/>
    <p:sldId id="258" r:id="rId19"/>
    <p:sldId id="260" r:id="rId20"/>
    <p:sldId id="261" r:id="rId21"/>
    <p:sldId id="269" r:id="rId22"/>
    <p:sldId id="296" r:id="rId23"/>
    <p:sldId id="298" r:id="rId24"/>
    <p:sldId id="300" r:id="rId25"/>
    <p:sldId id="307" r:id="rId26"/>
    <p:sldId id="311" r:id="rId27"/>
    <p:sldId id="304" r:id="rId28"/>
    <p:sldId id="306" r:id="rId29"/>
    <p:sldId id="322" r:id="rId30"/>
    <p:sldId id="293" r:id="rId31"/>
    <p:sldId id="294" r:id="rId32"/>
    <p:sldId id="310" r:id="rId33"/>
    <p:sldId id="265" r:id="rId34"/>
    <p:sldId id="266" r:id="rId35"/>
    <p:sldId id="267" r:id="rId36"/>
    <p:sldId id="268" r:id="rId37"/>
    <p:sldId id="295" r:id="rId38"/>
    <p:sldId id="317" r:id="rId39"/>
    <p:sldId id="303" r:id="rId40"/>
    <p:sldId id="309" r:id="rId41"/>
    <p:sldId id="313" r:id="rId42"/>
    <p:sldId id="316" r:id="rId43"/>
    <p:sldId id="318" r:id="rId44"/>
    <p:sldId id="308" r:id="rId45"/>
    <p:sldId id="320" r:id="rId46"/>
    <p:sldId id="319" r:id="rId4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19C63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54" d="100"/>
          <a:sy n="154" d="100"/>
        </p:scale>
        <p:origin x="-11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239B0-62DF-1A4D-A12A-86D942E9B0B6}" type="datetimeFigureOut">
              <a:rPr lang="fr-FR" smtClean="0"/>
              <a:pPr/>
              <a:t>9/11/13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11E7A7-360B-D149-B9F3-BCF613D4E5BB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Gravity</a:t>
            </a:r>
            <a:r>
              <a:rPr lang="fr-FR" dirty="0" smtClean="0"/>
              <a:t> </a:t>
            </a:r>
            <a:r>
              <a:rPr lang="fr-FR" dirty="0" err="1" smtClean="0"/>
              <a:t>moon</a:t>
            </a:r>
            <a:r>
              <a:rPr lang="fr-FR" dirty="0" smtClean="0"/>
              <a:t> -&gt; 6 times </a:t>
            </a:r>
            <a:r>
              <a:rPr lang="fr-FR" dirty="0" err="1" smtClean="0"/>
              <a:t>less</a:t>
            </a:r>
            <a:endParaRPr lang="fr-FR" dirty="0" smtClean="0"/>
          </a:p>
          <a:p>
            <a:r>
              <a:rPr lang="fr-FR" dirty="0" err="1" smtClean="0"/>
              <a:t>Jump</a:t>
            </a:r>
            <a:r>
              <a:rPr lang="fr-FR" dirty="0" smtClean="0"/>
              <a:t> about 25 </a:t>
            </a:r>
            <a:r>
              <a:rPr lang="fr-FR" dirty="0" err="1" smtClean="0"/>
              <a:t>inches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a </a:t>
            </a:r>
            <a:r>
              <a:rPr lang="fr-FR" dirty="0" err="1" smtClean="0"/>
              <a:t>weight</a:t>
            </a:r>
            <a:r>
              <a:rPr lang="fr-FR" baseline="0" dirty="0" smtClean="0"/>
              <a:t> of 200 </a:t>
            </a:r>
            <a:r>
              <a:rPr lang="fr-FR" baseline="0" dirty="0" err="1" smtClean="0"/>
              <a:t>lbs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1E7A7-360B-D149-B9F3-BCF613D4E5BB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Kills</a:t>
            </a:r>
            <a:r>
              <a:rPr lang="fr-FR" dirty="0" smtClean="0"/>
              <a:t> </a:t>
            </a:r>
            <a:r>
              <a:rPr lang="fr-FR" dirty="0" err="1" smtClean="0"/>
              <a:t>whale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1E7A7-360B-D149-B9F3-BCF613D4E5BB}" type="slidenum">
              <a:rPr lang="fr-FR" smtClean="0"/>
              <a:pPr/>
              <a:t>37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Kills</a:t>
            </a:r>
            <a:r>
              <a:rPr lang="fr-FR" dirty="0" smtClean="0"/>
              <a:t> </a:t>
            </a:r>
            <a:r>
              <a:rPr lang="fr-FR" dirty="0" err="1" smtClean="0"/>
              <a:t>whale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1E7A7-360B-D149-B9F3-BCF613D4E5BB}" type="slidenum">
              <a:rPr lang="fr-FR" smtClean="0"/>
              <a:pPr/>
              <a:t>38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Mouse (30g) : </a:t>
            </a:r>
            <a:r>
              <a:rPr lang="fr-FR" dirty="0" err="1" smtClean="0"/>
              <a:t>eats</a:t>
            </a:r>
            <a:r>
              <a:rPr lang="fr-FR" dirty="0" smtClean="0"/>
              <a:t> about 1/3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its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weight</a:t>
            </a:r>
            <a:r>
              <a:rPr lang="fr-FR" baseline="0" dirty="0" smtClean="0"/>
              <a:t> per </a:t>
            </a:r>
            <a:r>
              <a:rPr lang="fr-FR" baseline="0" dirty="0" err="1" smtClean="0"/>
              <a:t>day</a:t>
            </a:r>
            <a:endParaRPr lang="fr-FR" baseline="0" dirty="0" smtClean="0"/>
          </a:p>
          <a:p>
            <a:r>
              <a:rPr lang="fr-FR" baseline="0" dirty="0" err="1" smtClean="0"/>
              <a:t>Elephant</a:t>
            </a:r>
            <a:r>
              <a:rPr lang="fr-FR" baseline="0" dirty="0" smtClean="0"/>
              <a:t> : a few tons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1E7A7-360B-D149-B9F3-BCF613D4E5BB}" type="slidenum">
              <a:rPr lang="fr-FR" smtClean="0"/>
              <a:pPr/>
              <a:t>39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Reserves</a:t>
            </a:r>
            <a:r>
              <a:rPr lang="fr-FR" dirty="0" smtClean="0"/>
              <a:t> : 7 millions of</a:t>
            </a:r>
            <a:r>
              <a:rPr lang="fr-FR" baseline="0" dirty="0" smtClean="0"/>
              <a:t> Joules (1700 kcal) per kg</a:t>
            </a:r>
          </a:p>
          <a:p>
            <a:r>
              <a:rPr lang="fr-FR" baseline="0" dirty="0" smtClean="0"/>
              <a:t>Mouse : 1 </a:t>
            </a:r>
            <a:r>
              <a:rPr lang="fr-FR" baseline="0" dirty="0" err="1" smtClean="0"/>
              <a:t>week</a:t>
            </a:r>
            <a:endParaRPr lang="fr-FR" baseline="0" dirty="0" smtClean="0"/>
          </a:p>
          <a:p>
            <a:r>
              <a:rPr lang="fr-FR" baseline="0" dirty="0" err="1" smtClean="0"/>
              <a:t>Elephant</a:t>
            </a:r>
            <a:r>
              <a:rPr lang="fr-FR" baseline="0" dirty="0" smtClean="0"/>
              <a:t> : a few </a:t>
            </a:r>
            <a:r>
              <a:rPr lang="fr-FR" baseline="0" dirty="0" err="1" smtClean="0"/>
              <a:t>months</a:t>
            </a:r>
            <a:endParaRPr lang="fr-FR" baseline="0" dirty="0" smtClean="0"/>
          </a:p>
          <a:p>
            <a:r>
              <a:rPr lang="fr-FR" baseline="0" dirty="0" smtClean="0"/>
              <a:t>Man : 60 </a:t>
            </a:r>
            <a:r>
              <a:rPr lang="fr-FR" baseline="0" dirty="0" err="1" smtClean="0"/>
              <a:t>days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hunger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strike</a:t>
            </a:r>
            <a:r>
              <a:rPr lang="fr-FR" baseline="0" dirty="0" smtClean="0"/>
              <a:t>)</a:t>
            </a:r>
          </a:p>
          <a:p>
            <a:r>
              <a:rPr lang="fr-FR" baseline="0" dirty="0" smtClean="0"/>
              <a:t>Superman :  50,000 J = 40,000 kcal/h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1E7A7-360B-D149-B9F3-BCF613D4E5BB}" type="slidenum">
              <a:rPr lang="fr-FR" smtClean="0"/>
              <a:pPr/>
              <a:t>40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baseline="0" dirty="0" smtClean="0"/>
              <a:t>Superman :  50,000 J = 40,000 kcal/h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1E7A7-360B-D149-B9F3-BCF613D4E5BB}" type="slidenum">
              <a:rPr lang="fr-FR" smtClean="0"/>
              <a:pPr/>
              <a:t>41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baseline="0" dirty="0" smtClean="0"/>
              <a:t>Man 30yo</a:t>
            </a:r>
          </a:p>
          <a:p>
            <a:r>
              <a:rPr lang="fr-FR" baseline="0" dirty="0" err="1" smtClean="0">
                <a:sym typeface="Wingdings"/>
              </a:rPr>
              <a:t></a:t>
            </a:r>
            <a:r>
              <a:rPr lang="fr-FR" baseline="0" dirty="0" smtClean="0">
                <a:sym typeface="Wingdings"/>
              </a:rPr>
              <a:t> 1800 beats per minute !!</a:t>
            </a:r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1E7A7-360B-D149-B9F3-BCF613D4E5BB}" type="slidenum">
              <a:rPr lang="fr-FR" smtClean="0"/>
              <a:pPr/>
              <a:t>42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Burma</a:t>
            </a:r>
            <a:r>
              <a:rPr lang="fr-FR" dirty="0" smtClean="0"/>
              <a:t>, Liberia, United States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1E7A7-360B-D149-B9F3-BCF613D4E5BB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1E7A7-360B-D149-B9F3-BCF613D4E5BB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Long </a:t>
            </a:r>
            <a:r>
              <a:rPr lang="fr-FR" dirty="0" err="1" smtClean="0"/>
              <a:t>jump</a:t>
            </a:r>
            <a:r>
              <a:rPr lang="fr-FR" dirty="0" smtClean="0"/>
              <a:t> : world record</a:t>
            </a:r>
            <a:r>
              <a:rPr lang="fr-FR" baseline="0" dirty="0" smtClean="0"/>
              <a:t> -&gt; </a:t>
            </a:r>
            <a:r>
              <a:rPr lang="fr-FR" baseline="0" dirty="0" err="1" smtClean="0"/>
              <a:t>almost</a:t>
            </a:r>
            <a:r>
              <a:rPr lang="fr-FR" baseline="0" dirty="0" smtClean="0"/>
              <a:t> 9m (29 </a:t>
            </a:r>
            <a:r>
              <a:rPr lang="fr-FR" baseline="0" dirty="0" err="1" smtClean="0"/>
              <a:t>ft</a:t>
            </a:r>
            <a:r>
              <a:rPr lang="fr-FR" baseline="0" dirty="0" smtClean="0"/>
              <a:t>), a good </a:t>
            </a:r>
            <a:r>
              <a:rPr lang="fr-FR" baseline="0" dirty="0" err="1" smtClean="0"/>
              <a:t>athlete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would</a:t>
            </a:r>
            <a:r>
              <a:rPr lang="fr-FR" baseline="0" dirty="0" smtClean="0"/>
              <a:t> do  7m</a:t>
            </a:r>
          </a:p>
          <a:p>
            <a:r>
              <a:rPr lang="fr-FR" baseline="0" dirty="0" smtClean="0"/>
              <a:t>High </a:t>
            </a:r>
            <a:r>
              <a:rPr lang="fr-FR" baseline="0" dirty="0" err="1" smtClean="0"/>
              <a:t>jump</a:t>
            </a:r>
            <a:r>
              <a:rPr lang="fr-FR" baseline="0" dirty="0" smtClean="0"/>
              <a:t> : </a:t>
            </a:r>
            <a:r>
              <a:rPr lang="fr-FR" baseline="0" dirty="0" err="1" smtClean="0"/>
              <a:t>wr</a:t>
            </a:r>
            <a:r>
              <a:rPr lang="fr-FR" baseline="0" dirty="0" smtClean="0"/>
              <a:t> -&gt; </a:t>
            </a:r>
            <a:r>
              <a:rPr lang="fr-FR" baseline="0" dirty="0" err="1" smtClean="0"/>
              <a:t>almost</a:t>
            </a:r>
            <a:r>
              <a:rPr lang="fr-FR" baseline="0" dirty="0" smtClean="0"/>
              <a:t> 2.5m (8 </a:t>
            </a:r>
            <a:r>
              <a:rPr lang="fr-FR" baseline="0" dirty="0" err="1" smtClean="0"/>
              <a:t>ft</a:t>
            </a:r>
            <a:r>
              <a:rPr lang="fr-FR" baseline="0" dirty="0" smtClean="0"/>
              <a:t>), a good </a:t>
            </a:r>
            <a:r>
              <a:rPr lang="fr-FR" baseline="0" dirty="0" err="1" smtClean="0"/>
              <a:t>athlete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would</a:t>
            </a:r>
            <a:r>
              <a:rPr lang="fr-FR" baseline="0" dirty="0" smtClean="0"/>
              <a:t> do 2m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1E7A7-360B-D149-B9F3-BCF613D4E5BB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Long </a:t>
            </a:r>
            <a:r>
              <a:rPr lang="fr-FR" dirty="0" err="1" smtClean="0"/>
              <a:t>jump</a:t>
            </a:r>
            <a:r>
              <a:rPr lang="fr-FR" dirty="0" smtClean="0"/>
              <a:t> : world record</a:t>
            </a:r>
            <a:r>
              <a:rPr lang="fr-FR" baseline="0" dirty="0" smtClean="0"/>
              <a:t> -&gt; </a:t>
            </a:r>
            <a:r>
              <a:rPr lang="fr-FR" baseline="0" dirty="0" err="1" smtClean="0"/>
              <a:t>almost</a:t>
            </a:r>
            <a:r>
              <a:rPr lang="fr-FR" baseline="0" dirty="0" smtClean="0"/>
              <a:t> 9m (29 </a:t>
            </a:r>
            <a:r>
              <a:rPr lang="fr-FR" baseline="0" dirty="0" err="1" smtClean="0"/>
              <a:t>ft</a:t>
            </a:r>
            <a:r>
              <a:rPr lang="fr-FR" baseline="0" dirty="0" smtClean="0"/>
              <a:t>), a good </a:t>
            </a:r>
            <a:r>
              <a:rPr lang="fr-FR" baseline="0" dirty="0" err="1" smtClean="0"/>
              <a:t>athlete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would</a:t>
            </a:r>
            <a:r>
              <a:rPr lang="fr-FR" baseline="0" dirty="0" smtClean="0"/>
              <a:t> do  7m</a:t>
            </a:r>
          </a:p>
          <a:p>
            <a:r>
              <a:rPr lang="fr-FR" baseline="0" dirty="0" smtClean="0"/>
              <a:t>High </a:t>
            </a:r>
            <a:r>
              <a:rPr lang="fr-FR" baseline="0" dirty="0" err="1" smtClean="0"/>
              <a:t>jump</a:t>
            </a:r>
            <a:r>
              <a:rPr lang="fr-FR" baseline="0" dirty="0" smtClean="0"/>
              <a:t> : </a:t>
            </a:r>
            <a:r>
              <a:rPr lang="fr-FR" baseline="0" dirty="0" err="1" smtClean="0"/>
              <a:t>wr</a:t>
            </a:r>
            <a:r>
              <a:rPr lang="fr-FR" baseline="0" dirty="0" smtClean="0"/>
              <a:t> -&gt; </a:t>
            </a:r>
            <a:r>
              <a:rPr lang="fr-FR" baseline="0" dirty="0" err="1" smtClean="0"/>
              <a:t>almost</a:t>
            </a:r>
            <a:r>
              <a:rPr lang="fr-FR" baseline="0" dirty="0" smtClean="0"/>
              <a:t> 2.5m (8 </a:t>
            </a:r>
            <a:r>
              <a:rPr lang="fr-FR" baseline="0" dirty="0" err="1" smtClean="0"/>
              <a:t>ft</a:t>
            </a:r>
            <a:r>
              <a:rPr lang="fr-FR" baseline="0" dirty="0" smtClean="0"/>
              <a:t>), a good </a:t>
            </a:r>
            <a:r>
              <a:rPr lang="fr-FR" baseline="0" dirty="0" err="1" smtClean="0"/>
              <a:t>athlete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would</a:t>
            </a:r>
            <a:r>
              <a:rPr lang="fr-FR" baseline="0" dirty="0" smtClean="0"/>
              <a:t> do 2m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1E7A7-360B-D149-B9F3-BCF613D4E5BB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 smtClean="0"/>
              <a:t>Weight</a:t>
            </a:r>
            <a:r>
              <a:rPr lang="fr-FR" dirty="0" smtClean="0"/>
              <a:t> </a:t>
            </a:r>
            <a:r>
              <a:rPr lang="fr-FR" dirty="0" err="1" smtClean="0"/>
              <a:t>elephant</a:t>
            </a:r>
            <a:r>
              <a:rPr lang="fr-FR" baseline="0" dirty="0" smtClean="0"/>
              <a:t> : 6500 kg = 14,000 </a:t>
            </a:r>
            <a:r>
              <a:rPr lang="fr-FR" baseline="0" dirty="0" err="1" smtClean="0"/>
              <a:t>lbs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1E7A7-360B-D149-B9F3-BCF613D4E5BB}" type="slidenum">
              <a:rPr lang="fr-FR" smtClean="0"/>
              <a:pPr/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Weight</a:t>
            </a:r>
            <a:r>
              <a:rPr lang="fr-FR" dirty="0" smtClean="0"/>
              <a:t> </a:t>
            </a:r>
            <a:r>
              <a:rPr lang="fr-FR" dirty="0" err="1" smtClean="0"/>
              <a:t>elephant</a:t>
            </a:r>
            <a:r>
              <a:rPr lang="fr-FR" baseline="0" dirty="0" smtClean="0"/>
              <a:t> : 6500 kg = 14,000 </a:t>
            </a:r>
            <a:r>
              <a:rPr lang="fr-FR" baseline="0" dirty="0" err="1" smtClean="0"/>
              <a:t>lbs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1E7A7-360B-D149-B9F3-BCF613D4E5BB}" type="slidenum">
              <a:rPr lang="fr-FR" smtClean="0"/>
              <a:pPr/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Independent of the mass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1E7A7-360B-D149-B9F3-BCF613D4E5BB}" type="slidenum">
              <a:rPr lang="fr-FR" smtClean="0"/>
              <a:pPr/>
              <a:t>26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Kills</a:t>
            </a:r>
            <a:r>
              <a:rPr lang="fr-FR" dirty="0" smtClean="0"/>
              <a:t> </a:t>
            </a:r>
            <a:r>
              <a:rPr lang="fr-FR" dirty="0" err="1" smtClean="0"/>
              <a:t>whale</a:t>
            </a:r>
            <a:r>
              <a:rPr lang="fr-FR" dirty="0" smtClean="0"/>
              <a:t>, but </a:t>
            </a:r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Godzilla</a:t>
            </a:r>
            <a:r>
              <a:rPr lang="fr-FR" dirty="0" smtClean="0"/>
              <a:t> and King Kong</a:t>
            </a:r>
            <a:r>
              <a:rPr lang="fr-FR" baseline="0" dirty="0" smtClean="0"/>
              <a:t> !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1E7A7-360B-D149-B9F3-BCF613D4E5BB}" type="slidenum">
              <a:rPr lang="fr-FR" smtClean="0"/>
              <a:pPr/>
              <a:t>35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1D431-3D85-0B40-A1E7-03597EADDD4D}" type="datetimeFigureOut">
              <a:rPr lang="fr-FR" smtClean="0"/>
              <a:pPr/>
              <a:t>9/11/13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4B20-91FB-A942-A27E-34A4E07910B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1D431-3D85-0B40-A1E7-03597EADDD4D}" type="datetimeFigureOut">
              <a:rPr lang="fr-FR" smtClean="0"/>
              <a:pPr/>
              <a:t>9/11/13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4B20-91FB-A942-A27E-34A4E07910B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1D431-3D85-0B40-A1E7-03597EADDD4D}" type="datetimeFigureOut">
              <a:rPr lang="fr-FR" smtClean="0"/>
              <a:pPr/>
              <a:t>9/11/13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4B20-91FB-A942-A27E-34A4E07910B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1D431-3D85-0B40-A1E7-03597EADDD4D}" type="datetimeFigureOut">
              <a:rPr lang="fr-FR" smtClean="0"/>
              <a:pPr/>
              <a:t>9/11/13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4B20-91FB-A942-A27E-34A4E07910B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1D431-3D85-0B40-A1E7-03597EADDD4D}" type="datetimeFigureOut">
              <a:rPr lang="fr-FR" smtClean="0"/>
              <a:pPr/>
              <a:t>9/11/13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4B20-91FB-A942-A27E-34A4E07910B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1D431-3D85-0B40-A1E7-03597EADDD4D}" type="datetimeFigureOut">
              <a:rPr lang="fr-FR" smtClean="0"/>
              <a:pPr/>
              <a:t>9/11/13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4B20-91FB-A942-A27E-34A4E07910B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1D431-3D85-0B40-A1E7-03597EADDD4D}" type="datetimeFigureOut">
              <a:rPr lang="fr-FR" smtClean="0"/>
              <a:pPr/>
              <a:t>9/11/13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4B20-91FB-A942-A27E-34A4E07910B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1D431-3D85-0B40-A1E7-03597EADDD4D}" type="datetimeFigureOut">
              <a:rPr lang="fr-FR" smtClean="0"/>
              <a:pPr/>
              <a:t>9/11/13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4B20-91FB-A942-A27E-34A4E07910B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1D431-3D85-0B40-A1E7-03597EADDD4D}" type="datetimeFigureOut">
              <a:rPr lang="fr-FR" smtClean="0"/>
              <a:pPr/>
              <a:t>9/11/13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4B20-91FB-A942-A27E-34A4E07910B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1D431-3D85-0B40-A1E7-03597EADDD4D}" type="datetimeFigureOut">
              <a:rPr lang="fr-FR" smtClean="0"/>
              <a:pPr/>
              <a:t>9/11/13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4B20-91FB-A942-A27E-34A4E07910B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1D431-3D85-0B40-A1E7-03597EADDD4D}" type="datetimeFigureOut">
              <a:rPr lang="fr-FR" smtClean="0"/>
              <a:pPr/>
              <a:t>9/11/13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4B20-91FB-A942-A27E-34A4E07910B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>
            <a:alphaModFix amt="3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1D431-3D85-0B40-A1E7-03597EADDD4D}" type="datetimeFigureOut">
              <a:rPr lang="fr-FR" smtClean="0"/>
              <a:pPr/>
              <a:t>9/11/13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04B20-91FB-A942-A27E-34A4E07910B7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audio" Target="file://localhost/Users/jeanbaptisteboin/Documents/Stanford/Splash/Videos/Super%20Man%20Theme%20Tune.mp3" TargetMode="Externa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jeanbaptisteboin/Documents/Stanford/Splash/Videos/Superhero%20Origins-%20Ant%20Man.mp4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jeanbaptisteboin/Documents/Stanford/Splash/Videos/Hd%20Ant%20Man%20Test%20Footage.mp4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audio" Target="file://localhost/Users/jeanbaptisteboin/Documents/Stanford/Splash/Videos/Super%20Man%20Theme%20Tune.mp3" TargetMode="External"/><Relationship Id="rId2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jeanbaptisteboin/Documents/Stanford/Splash/Videos/smallville%20clark%20jumping%20between%20buildings.mp4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0.png"/><Relationship Id="rId1" Type="http://schemas.openxmlformats.org/officeDocument/2006/relationships/video" Target="file://localhost/Users/jeanbaptisteboin/Documents/Stanford/Splash/Videos/Bunny%20hopping%20on%20the%20Moon.mp4" TargetMode="Externa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upeman logo wallpaper 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039212"/>
            <a:ext cx="7772400" cy="1470025"/>
          </a:xfrm>
        </p:spPr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</a:rPr>
              <a:t>Doing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physics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with</a:t>
            </a:r>
            <a:r>
              <a:rPr lang="fr-FR" dirty="0" smtClean="0">
                <a:solidFill>
                  <a:schemeClr val="bg1"/>
                </a:solidFill>
              </a:rPr>
              <a:t> Superman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183595" y="6018666"/>
            <a:ext cx="3960405" cy="710017"/>
          </a:xfrm>
        </p:spPr>
        <p:txBody>
          <a:bodyPr/>
          <a:lstStyle/>
          <a:p>
            <a:r>
              <a:rPr lang="fr-FR" dirty="0" smtClean="0"/>
              <a:t>Jean-Baptiste Boin</a:t>
            </a:r>
            <a:endParaRPr lang="fr-FR" dirty="0"/>
          </a:p>
        </p:txBody>
      </p:sp>
      <p:pic>
        <p:nvPicPr>
          <p:cNvPr id="7" name="Super Man Theme Tun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9144000" y="6635814"/>
            <a:ext cx="185737" cy="18573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5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Super-strength</a:t>
            </a:r>
            <a:r>
              <a:rPr lang="fr-FR" dirty="0" smtClean="0"/>
              <a:t> : First argument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29" y="1545243"/>
            <a:ext cx="8377542" cy="475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Super-strength</a:t>
            </a:r>
            <a:r>
              <a:rPr lang="fr-FR" dirty="0" smtClean="0"/>
              <a:t> : First argument</a:t>
            </a:r>
            <a:endParaRPr lang="fr-FR" dirty="0"/>
          </a:p>
        </p:txBody>
      </p:sp>
      <p:sp>
        <p:nvSpPr>
          <p:cNvPr id="7" name="Flèche courbée vers le bas 6"/>
          <p:cNvSpPr/>
          <p:nvPr/>
        </p:nvSpPr>
        <p:spPr>
          <a:xfrm>
            <a:off x="1816967" y="1600200"/>
            <a:ext cx="6350161" cy="1900494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rot="5400000" flipH="1" flipV="1">
            <a:off x="597881" y="2550447"/>
            <a:ext cx="1900494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2076535" y="3780390"/>
            <a:ext cx="5645618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540630" y="2242494"/>
            <a:ext cx="869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60 m</a:t>
            </a:r>
          </a:p>
          <a:p>
            <a:pPr algn="ctr"/>
            <a:r>
              <a:rPr lang="fr-FR" dirty="0" smtClean="0"/>
              <a:t>(200 </a:t>
            </a:r>
            <a:r>
              <a:rPr lang="fr-FR" dirty="0" err="1" smtClean="0"/>
              <a:t>ft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4070005" y="3856146"/>
            <a:ext cx="1751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200 m (660 </a:t>
            </a:r>
            <a:r>
              <a:rPr lang="fr-FR" dirty="0" err="1" smtClean="0"/>
              <a:t>ft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457200" y="4681708"/>
            <a:ext cx="8229600" cy="1965394"/>
          </a:xfrm>
        </p:spPr>
        <p:txBody>
          <a:bodyPr/>
          <a:lstStyle/>
          <a:p>
            <a:pPr algn="ctr">
              <a:buNone/>
            </a:pPr>
            <a:r>
              <a:rPr lang="fr-FR" dirty="0" err="1" smtClean="0"/>
              <a:t>g</a:t>
            </a:r>
            <a:r>
              <a:rPr lang="fr-FR" baseline="-25000" dirty="0" err="1" smtClean="0"/>
              <a:t>Krypton</a:t>
            </a:r>
            <a:r>
              <a:rPr lang="fr-FR" dirty="0" smtClean="0"/>
              <a:t> ≈ 30 </a:t>
            </a:r>
            <a:r>
              <a:rPr lang="fr-FR" dirty="0" err="1" smtClean="0"/>
              <a:t>g</a:t>
            </a:r>
            <a:r>
              <a:rPr lang="fr-FR" baseline="-25000" dirty="0" err="1" smtClean="0"/>
              <a:t>Earth</a:t>
            </a:r>
            <a:r>
              <a:rPr lang="fr-FR" dirty="0" smtClean="0"/>
              <a:t> !</a:t>
            </a:r>
            <a:endParaRPr lang="fr-FR" baseline="-25000" dirty="0" smtClean="0"/>
          </a:p>
          <a:p>
            <a:pPr algn="ctr">
              <a:buNone/>
            </a:pPr>
            <a:r>
              <a:rPr lang="fr-FR" dirty="0" smtClean="0"/>
              <a:t>Radius of Krypton ≈ 30 Radius of </a:t>
            </a:r>
            <a:r>
              <a:rPr lang="fr-FR" dirty="0" err="1" smtClean="0"/>
              <a:t>Earth</a:t>
            </a:r>
            <a:endParaRPr lang="fr-FR" dirty="0" smtClean="0"/>
          </a:p>
          <a:p>
            <a:pPr algn="ctr">
              <a:buNone/>
            </a:pPr>
            <a:r>
              <a:rPr lang="fr-FR" dirty="0" err="1" smtClean="0"/>
              <a:t>M</a:t>
            </a:r>
            <a:r>
              <a:rPr lang="fr-FR" baseline="-25000" dirty="0" err="1" smtClean="0"/>
              <a:t>Krypton</a:t>
            </a:r>
            <a:r>
              <a:rPr lang="fr-FR" dirty="0" smtClean="0"/>
              <a:t> ≈ 30</a:t>
            </a:r>
            <a:r>
              <a:rPr lang="fr-FR" baseline="30000" dirty="0" smtClean="0"/>
              <a:t>3</a:t>
            </a:r>
            <a:r>
              <a:rPr lang="fr-FR" dirty="0" smtClean="0"/>
              <a:t> </a:t>
            </a:r>
            <a:r>
              <a:rPr lang="fr-FR" dirty="0" err="1" smtClean="0"/>
              <a:t>M</a:t>
            </a:r>
            <a:r>
              <a:rPr lang="fr-FR" baseline="-25000" dirty="0" err="1" smtClean="0"/>
              <a:t>Earth</a:t>
            </a:r>
            <a:r>
              <a:rPr lang="fr-FR" dirty="0" smtClean="0"/>
              <a:t> = 27,000 </a:t>
            </a:r>
            <a:r>
              <a:rPr lang="fr-FR" dirty="0" err="1" smtClean="0"/>
              <a:t>M</a:t>
            </a:r>
            <a:r>
              <a:rPr lang="fr-FR" baseline="-25000" dirty="0" err="1" smtClean="0"/>
              <a:t>Earth</a:t>
            </a:r>
            <a:endParaRPr lang="fr-FR" dirty="0" smtClean="0"/>
          </a:p>
          <a:p>
            <a:pPr algn="ctr"/>
            <a:endParaRPr lang="fr-FR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Super-strength</a:t>
            </a:r>
            <a:r>
              <a:rPr lang="fr-FR" dirty="0" smtClean="0"/>
              <a:t> : First argument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M</a:t>
            </a:r>
            <a:r>
              <a:rPr lang="fr-FR" baseline="-25000" dirty="0" err="1" smtClean="0"/>
              <a:t>Earth</a:t>
            </a:r>
            <a:r>
              <a:rPr lang="fr-FR" dirty="0" smtClean="0"/>
              <a:t> ≈ 6 x 10</a:t>
            </a:r>
            <a:r>
              <a:rPr lang="fr-FR" baseline="30000" dirty="0" smtClean="0"/>
              <a:t>24</a:t>
            </a:r>
            <a:r>
              <a:rPr lang="fr-FR" dirty="0" smtClean="0"/>
              <a:t> kg</a:t>
            </a:r>
          </a:p>
          <a:p>
            <a:r>
              <a:rPr lang="fr-FR" dirty="0" err="1" smtClean="0"/>
              <a:t>M</a:t>
            </a:r>
            <a:r>
              <a:rPr lang="fr-FR" baseline="-25000" dirty="0" err="1" smtClean="0"/>
              <a:t>Sun</a:t>
            </a:r>
            <a:r>
              <a:rPr lang="fr-FR" dirty="0" smtClean="0"/>
              <a:t> ≈ 2 x 10</a:t>
            </a:r>
            <a:r>
              <a:rPr lang="fr-FR" baseline="30000" dirty="0" smtClean="0"/>
              <a:t>30</a:t>
            </a:r>
            <a:r>
              <a:rPr lang="fr-FR" dirty="0" smtClean="0"/>
              <a:t> kg</a:t>
            </a:r>
          </a:p>
          <a:p>
            <a:r>
              <a:rPr lang="fr-FR" dirty="0" err="1" smtClean="0"/>
              <a:t>M</a:t>
            </a:r>
            <a:r>
              <a:rPr lang="fr-FR" baseline="-25000" dirty="0" err="1" smtClean="0"/>
              <a:t>krypton</a:t>
            </a:r>
            <a:r>
              <a:rPr lang="fr-FR" dirty="0" smtClean="0"/>
              <a:t> ≈ 2 x 10</a:t>
            </a:r>
            <a:r>
              <a:rPr lang="fr-FR" baseline="30000" dirty="0" smtClean="0"/>
              <a:t>29</a:t>
            </a:r>
            <a:r>
              <a:rPr lang="fr-FR" dirty="0" smtClean="0"/>
              <a:t> kg</a:t>
            </a:r>
            <a:endParaRPr lang="fr-F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Super-strength</a:t>
            </a:r>
            <a:r>
              <a:rPr lang="fr-FR" dirty="0" smtClean="0"/>
              <a:t> : First argument</a:t>
            </a:r>
            <a:endParaRPr lang="fr-FR" dirty="0"/>
          </a:p>
        </p:txBody>
      </p:sp>
      <p:pic>
        <p:nvPicPr>
          <p:cNvPr id="4" name="Image 3" descr="MassRadiu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550" y="1335316"/>
            <a:ext cx="7363580" cy="5522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Grouper 9"/>
          <p:cNvGrpSpPr/>
          <p:nvPr/>
        </p:nvGrpSpPr>
        <p:grpSpPr>
          <a:xfrm>
            <a:off x="4273609" y="2243513"/>
            <a:ext cx="1538878" cy="1209822"/>
            <a:chOff x="4227259" y="2234242"/>
            <a:chExt cx="1538878" cy="1209822"/>
          </a:xfrm>
        </p:grpSpPr>
        <p:sp>
          <p:nvSpPr>
            <p:cNvPr id="6" name="Ellipse 5"/>
            <p:cNvSpPr/>
            <p:nvPr/>
          </p:nvSpPr>
          <p:spPr>
            <a:xfrm>
              <a:off x="5571461" y="3249388"/>
              <a:ext cx="194676" cy="194676"/>
            </a:xfrm>
            <a:prstGeom prst="ellipse">
              <a:avLst/>
            </a:prstGeom>
            <a:solidFill>
              <a:srgbClr val="19C63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" name="Connecteur droit avec flèche 7"/>
            <p:cNvCxnSpPr/>
            <p:nvPr/>
          </p:nvCxnSpPr>
          <p:spPr>
            <a:xfrm>
              <a:off x="4987424" y="2669963"/>
              <a:ext cx="528407" cy="519159"/>
            </a:xfrm>
            <a:prstGeom prst="straightConnector1">
              <a:avLst/>
            </a:prstGeom>
            <a:ln>
              <a:solidFill>
                <a:srgbClr val="19C63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/>
            <p:cNvSpPr txBox="1"/>
            <p:nvPr/>
          </p:nvSpPr>
          <p:spPr>
            <a:xfrm>
              <a:off x="4227259" y="2234242"/>
              <a:ext cx="1112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rgbClr val="19C632"/>
                  </a:solidFill>
                </a:rPr>
                <a:t>Krypton</a:t>
              </a:r>
              <a:endParaRPr lang="fr-FR" dirty="0">
                <a:solidFill>
                  <a:srgbClr val="19C632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Super-strength</a:t>
            </a:r>
            <a:r>
              <a:rPr lang="fr-FR" dirty="0" smtClean="0"/>
              <a:t> : Second argument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184" y="1677217"/>
            <a:ext cx="6163632" cy="4169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ZoneTexte 10"/>
          <p:cNvSpPr txBox="1"/>
          <p:nvPr/>
        </p:nvSpPr>
        <p:spPr>
          <a:xfrm>
            <a:off x="2605303" y="5846733"/>
            <a:ext cx="4634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Weight</a:t>
            </a:r>
            <a:r>
              <a:rPr lang="fr-FR" dirty="0" smtClean="0"/>
              <a:t> : 10 mg       Can carry up to 1 g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4550134" y="6269529"/>
            <a:ext cx="842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X 100 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Super-strength</a:t>
            </a:r>
            <a:r>
              <a:rPr lang="fr-FR" dirty="0" smtClean="0"/>
              <a:t> : Second argument</a:t>
            </a:r>
            <a:endParaRPr lang="fr-FR" dirty="0"/>
          </a:p>
        </p:txBody>
      </p:sp>
      <p:pic>
        <p:nvPicPr>
          <p:cNvPr id="14" name="Image 13" descr="a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7069" y="5737731"/>
            <a:ext cx="1225086" cy="773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 14" descr="elepha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17638"/>
            <a:ext cx="7492405" cy="5197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Super-strength</a:t>
            </a:r>
            <a:r>
              <a:rPr lang="fr-FR" dirty="0" smtClean="0"/>
              <a:t> : Second argument</a:t>
            </a:r>
            <a:endParaRPr lang="fr-FR" dirty="0"/>
          </a:p>
        </p:txBody>
      </p:sp>
      <p:pic>
        <p:nvPicPr>
          <p:cNvPr id="14" name="Image 13" descr="ant.jpg"/>
          <p:cNvPicPr>
            <a:picLocks noChangeAspect="1"/>
          </p:cNvPicPr>
          <p:nvPr/>
        </p:nvPicPr>
        <p:blipFill>
          <a:blip r:embed="rId3"/>
          <a:srcRect t="7913"/>
          <a:stretch>
            <a:fillRect/>
          </a:stretch>
        </p:blipFill>
        <p:spPr>
          <a:xfrm>
            <a:off x="4434622" y="2144274"/>
            <a:ext cx="4656308" cy="2708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 14" descr="elepha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144274"/>
            <a:ext cx="3921618" cy="2720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/>
          <p:cNvSpPr txBox="1"/>
          <p:nvPr/>
        </p:nvSpPr>
        <p:spPr>
          <a:xfrm>
            <a:off x="1480808" y="5219404"/>
            <a:ext cx="5907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Can an </a:t>
            </a:r>
            <a:r>
              <a:rPr lang="fr-FR" sz="2800" dirty="0" err="1" smtClean="0"/>
              <a:t>elephant</a:t>
            </a:r>
            <a:r>
              <a:rPr lang="fr-FR" sz="2800" dirty="0" smtClean="0"/>
              <a:t> </a:t>
            </a:r>
            <a:r>
              <a:rPr lang="fr-FR" sz="2800" smtClean="0"/>
              <a:t>carry</a:t>
            </a:r>
            <a:r>
              <a:rPr lang="fr-FR" sz="2800" smtClean="0"/>
              <a:t> 100 </a:t>
            </a:r>
            <a:r>
              <a:rPr lang="fr-FR" sz="2800" dirty="0" err="1" smtClean="0"/>
              <a:t>elephants</a:t>
            </a:r>
            <a:r>
              <a:rPr lang="fr-FR" sz="2800" dirty="0" smtClean="0"/>
              <a:t> ?</a:t>
            </a:r>
            <a:endParaRPr lang="fr-FR" sz="2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square-cube</a:t>
            </a:r>
            <a:r>
              <a:rPr lang="fr-FR" dirty="0" smtClean="0"/>
              <a:t> </a:t>
            </a:r>
            <a:r>
              <a:rPr lang="fr-FR" dirty="0" err="1" smtClean="0"/>
              <a:t>law</a:t>
            </a:r>
            <a:endParaRPr lang="fr-FR" dirty="0"/>
          </a:p>
        </p:txBody>
      </p:sp>
      <p:sp>
        <p:nvSpPr>
          <p:cNvPr id="4" name="Cube 3"/>
          <p:cNvSpPr/>
          <p:nvPr/>
        </p:nvSpPr>
        <p:spPr>
          <a:xfrm>
            <a:off x="1670557" y="3027119"/>
            <a:ext cx="1187586" cy="1187586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Cube 4"/>
          <p:cNvSpPr/>
          <p:nvPr/>
        </p:nvSpPr>
        <p:spPr>
          <a:xfrm>
            <a:off x="5154452" y="1838847"/>
            <a:ext cx="2375858" cy="2375858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1670557" y="4593646"/>
            <a:ext cx="91904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5154452" y="4592058"/>
            <a:ext cx="1797874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1806120" y="4601877"/>
            <a:ext cx="63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 cm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68906" y="4601877"/>
            <a:ext cx="63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</a:t>
            </a:r>
            <a:r>
              <a:rPr lang="fr-FR" dirty="0" smtClean="0"/>
              <a:t> cm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3544083" y="5318996"/>
            <a:ext cx="135220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/>
              <a:t>Area ?</a:t>
            </a:r>
          </a:p>
          <a:p>
            <a:pPr algn="ctr"/>
            <a:endParaRPr lang="fr-FR" sz="2400" dirty="0" smtClean="0"/>
          </a:p>
          <a:p>
            <a:pPr algn="ctr"/>
            <a:r>
              <a:rPr lang="fr-FR" sz="2400" dirty="0" smtClean="0"/>
              <a:t>Volume ?</a:t>
            </a:r>
            <a:endParaRPr lang="fr-FR" sz="2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square-cube</a:t>
            </a:r>
            <a:r>
              <a:rPr lang="fr-FR" dirty="0" smtClean="0"/>
              <a:t> </a:t>
            </a:r>
            <a:r>
              <a:rPr lang="fr-FR" dirty="0" err="1" smtClean="0"/>
              <a:t>law</a:t>
            </a:r>
            <a:endParaRPr lang="fr-FR" dirty="0"/>
          </a:p>
        </p:txBody>
      </p:sp>
      <p:sp>
        <p:nvSpPr>
          <p:cNvPr id="4" name="Cube 3"/>
          <p:cNvSpPr/>
          <p:nvPr/>
        </p:nvSpPr>
        <p:spPr>
          <a:xfrm>
            <a:off x="1670557" y="3027119"/>
            <a:ext cx="1187586" cy="1187586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Cube 4"/>
          <p:cNvSpPr/>
          <p:nvPr/>
        </p:nvSpPr>
        <p:spPr>
          <a:xfrm>
            <a:off x="5154452" y="1838847"/>
            <a:ext cx="2375858" cy="2375858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1670557" y="4593646"/>
            <a:ext cx="91904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5154452" y="4592058"/>
            <a:ext cx="1797874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1806120" y="4601877"/>
            <a:ext cx="63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 cm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68906" y="4601877"/>
            <a:ext cx="63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</a:t>
            </a:r>
            <a:r>
              <a:rPr lang="fr-FR" dirty="0" smtClean="0"/>
              <a:t> cm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186919" y="5318996"/>
            <a:ext cx="282466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Area of a face : 1 cm</a:t>
            </a:r>
            <a:r>
              <a:rPr lang="fr-FR" sz="2400" baseline="30000" dirty="0" smtClean="0"/>
              <a:t>2</a:t>
            </a:r>
            <a:endParaRPr lang="fr-FR" sz="2400" dirty="0" smtClean="0"/>
          </a:p>
          <a:p>
            <a:endParaRPr lang="fr-FR" sz="2400" dirty="0" smtClean="0"/>
          </a:p>
          <a:p>
            <a:r>
              <a:rPr lang="fr-FR" sz="2400" dirty="0" smtClean="0"/>
              <a:t>Volume : 1 cm</a:t>
            </a:r>
            <a:r>
              <a:rPr lang="fr-FR" sz="2400" baseline="30000" dirty="0" smtClean="0"/>
              <a:t>3</a:t>
            </a:r>
            <a:endParaRPr lang="fr-FR" sz="2400" dirty="0"/>
          </a:p>
        </p:txBody>
      </p:sp>
      <p:sp>
        <p:nvSpPr>
          <p:cNvPr id="10" name="ZoneTexte 9"/>
          <p:cNvSpPr txBox="1"/>
          <p:nvPr/>
        </p:nvSpPr>
        <p:spPr>
          <a:xfrm>
            <a:off x="5014253" y="5318996"/>
            <a:ext cx="282466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Area of a face : 4 cm</a:t>
            </a:r>
            <a:r>
              <a:rPr lang="fr-FR" sz="2400" baseline="30000" dirty="0" smtClean="0"/>
              <a:t>2</a:t>
            </a:r>
            <a:endParaRPr lang="fr-FR" sz="2400" dirty="0" smtClean="0"/>
          </a:p>
          <a:p>
            <a:endParaRPr lang="fr-FR" sz="2400" dirty="0" smtClean="0"/>
          </a:p>
          <a:p>
            <a:r>
              <a:rPr lang="fr-FR" sz="2400" dirty="0" smtClean="0"/>
              <a:t>Volume : 8 cm</a:t>
            </a:r>
            <a:r>
              <a:rPr lang="fr-FR" sz="2400" baseline="30000" dirty="0" smtClean="0"/>
              <a:t>3</a:t>
            </a:r>
            <a:endParaRPr lang="fr-FR" sz="2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square-cube</a:t>
            </a:r>
            <a:r>
              <a:rPr lang="fr-FR" dirty="0" smtClean="0"/>
              <a:t> </a:t>
            </a:r>
            <a:r>
              <a:rPr lang="fr-FR" dirty="0" err="1" smtClean="0"/>
              <a:t>law</a:t>
            </a:r>
            <a:endParaRPr lang="fr-FR" dirty="0"/>
          </a:p>
        </p:txBody>
      </p:sp>
      <p:sp>
        <p:nvSpPr>
          <p:cNvPr id="4" name="Cube 3"/>
          <p:cNvSpPr/>
          <p:nvPr/>
        </p:nvSpPr>
        <p:spPr>
          <a:xfrm>
            <a:off x="1670557" y="3027119"/>
            <a:ext cx="1187586" cy="1187586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Cube 4"/>
          <p:cNvSpPr/>
          <p:nvPr/>
        </p:nvSpPr>
        <p:spPr>
          <a:xfrm>
            <a:off x="5154452" y="1838847"/>
            <a:ext cx="2375858" cy="2375858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1670557" y="4593646"/>
            <a:ext cx="91904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5154452" y="4592058"/>
            <a:ext cx="1797874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1806120" y="4601877"/>
            <a:ext cx="63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 cm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68906" y="4601877"/>
            <a:ext cx="63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</a:t>
            </a:r>
            <a:r>
              <a:rPr lang="fr-FR" dirty="0" smtClean="0"/>
              <a:t> cm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186919" y="5318996"/>
            <a:ext cx="282466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Area of a face : 1 cm</a:t>
            </a:r>
            <a:r>
              <a:rPr lang="fr-FR" sz="2400" baseline="30000" dirty="0" smtClean="0"/>
              <a:t>2</a:t>
            </a:r>
            <a:endParaRPr lang="fr-FR" sz="2400" dirty="0" smtClean="0"/>
          </a:p>
          <a:p>
            <a:endParaRPr lang="fr-FR" sz="2400" dirty="0" smtClean="0"/>
          </a:p>
          <a:p>
            <a:r>
              <a:rPr lang="fr-FR" sz="2400" dirty="0" smtClean="0"/>
              <a:t>Volume : 1 cm</a:t>
            </a:r>
            <a:r>
              <a:rPr lang="fr-FR" sz="2400" baseline="30000" dirty="0" smtClean="0"/>
              <a:t>3</a:t>
            </a:r>
            <a:endParaRPr lang="fr-FR" sz="2400" dirty="0"/>
          </a:p>
        </p:txBody>
      </p:sp>
      <p:sp>
        <p:nvSpPr>
          <p:cNvPr id="10" name="ZoneTexte 9"/>
          <p:cNvSpPr txBox="1"/>
          <p:nvPr/>
        </p:nvSpPr>
        <p:spPr>
          <a:xfrm>
            <a:off x="5014253" y="5318996"/>
            <a:ext cx="282466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Area of a face : 4 cm</a:t>
            </a:r>
            <a:r>
              <a:rPr lang="fr-FR" sz="2400" baseline="30000" dirty="0" smtClean="0"/>
              <a:t>2</a:t>
            </a:r>
            <a:endParaRPr lang="fr-FR" sz="2400" dirty="0" smtClean="0"/>
          </a:p>
          <a:p>
            <a:endParaRPr lang="fr-FR" sz="2400" dirty="0" smtClean="0"/>
          </a:p>
          <a:p>
            <a:r>
              <a:rPr lang="fr-FR" sz="2400" dirty="0" smtClean="0"/>
              <a:t>Volume : 8 cm</a:t>
            </a:r>
            <a:r>
              <a:rPr lang="fr-FR" sz="2400" baseline="30000" dirty="0" smtClean="0"/>
              <a:t>3</a:t>
            </a:r>
            <a:endParaRPr lang="fr-FR" sz="2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7971052" y="5318996"/>
            <a:ext cx="58221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X 4</a:t>
            </a:r>
          </a:p>
          <a:p>
            <a:endParaRPr lang="fr-FR" sz="2400" b="1" dirty="0" smtClean="0">
              <a:solidFill>
                <a:srgbClr val="FF0000"/>
              </a:solidFill>
            </a:endParaRPr>
          </a:p>
          <a:p>
            <a:r>
              <a:rPr lang="fr-FR" sz="2400" b="1" dirty="0" smtClean="0">
                <a:solidFill>
                  <a:srgbClr val="FF0000"/>
                </a:solidFill>
              </a:rPr>
              <a:t>X 8</a:t>
            </a:r>
            <a:endParaRPr lang="fr-FR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Hi </a:t>
            </a:r>
            <a:r>
              <a:rPr lang="fr-FR" dirty="0" err="1" smtClean="0"/>
              <a:t>everyone</a:t>
            </a:r>
            <a:r>
              <a:rPr lang="fr-FR" dirty="0" smtClean="0"/>
              <a:t> and </a:t>
            </a:r>
            <a:r>
              <a:rPr lang="fr-FR" dirty="0" err="1" smtClean="0"/>
              <a:t>welcome</a:t>
            </a:r>
            <a:r>
              <a:rPr lang="fr-FR" dirty="0" smtClean="0"/>
              <a:t> !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375695"/>
          </a:xfrm>
        </p:spPr>
        <p:txBody>
          <a:bodyPr/>
          <a:lstStyle/>
          <a:p>
            <a:r>
              <a:rPr lang="fr-FR" dirty="0" smtClean="0"/>
              <a:t>Talk </a:t>
            </a:r>
            <a:r>
              <a:rPr lang="fr-FR" dirty="0" err="1" smtClean="0"/>
              <a:t>inspired</a:t>
            </a:r>
            <a:r>
              <a:rPr lang="fr-FR" dirty="0" smtClean="0"/>
              <a:t> by Roland </a:t>
            </a:r>
            <a:r>
              <a:rPr lang="fr-FR" dirty="0" err="1" smtClean="0"/>
              <a:t>Lehoucq</a:t>
            </a:r>
            <a:r>
              <a:rPr lang="fr-FR" dirty="0" smtClean="0"/>
              <a:t>, a French </a:t>
            </a:r>
            <a:r>
              <a:rPr lang="fr-FR" dirty="0" err="1" smtClean="0"/>
              <a:t>astrophysicist</a:t>
            </a:r>
            <a:r>
              <a:rPr lang="fr-FR" dirty="0" smtClean="0"/>
              <a:t> (and a </a:t>
            </a:r>
            <a:r>
              <a:rPr lang="fr-FR" dirty="0" err="1" smtClean="0"/>
              <a:t>great</a:t>
            </a:r>
            <a:r>
              <a:rPr lang="fr-FR" dirty="0" smtClean="0"/>
              <a:t> </a:t>
            </a:r>
            <a:r>
              <a:rPr lang="fr-FR" dirty="0" err="1" smtClean="0"/>
              <a:t>teacher</a:t>
            </a:r>
            <a:r>
              <a:rPr lang="fr-FR" dirty="0" smtClean="0"/>
              <a:t> !)</a:t>
            </a:r>
            <a:endParaRPr lang="fr-FR" dirty="0"/>
          </a:p>
        </p:txBody>
      </p:sp>
      <p:pic>
        <p:nvPicPr>
          <p:cNvPr id="4" name="Image 3" descr="Lehoucq book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278" y="2833221"/>
            <a:ext cx="2522145" cy="3779240"/>
          </a:xfrm>
          <a:prstGeom prst="rect">
            <a:avLst/>
          </a:prstGeom>
        </p:spPr>
      </p:pic>
      <p:pic>
        <p:nvPicPr>
          <p:cNvPr id="5" name="Image 4" descr="Lehoucq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332" y="2833221"/>
            <a:ext cx="2505496" cy="377924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square-cube</a:t>
            </a:r>
            <a:r>
              <a:rPr lang="fr-FR" dirty="0" smtClean="0"/>
              <a:t> </a:t>
            </a:r>
            <a:r>
              <a:rPr lang="fr-FR" dirty="0" err="1" smtClean="0"/>
              <a:t>law</a:t>
            </a:r>
            <a:endParaRPr lang="fr-FR" dirty="0"/>
          </a:p>
        </p:txBody>
      </p:sp>
      <p:sp>
        <p:nvSpPr>
          <p:cNvPr id="4" name="Cube 3"/>
          <p:cNvSpPr/>
          <p:nvPr/>
        </p:nvSpPr>
        <p:spPr>
          <a:xfrm>
            <a:off x="1670557" y="3027119"/>
            <a:ext cx="1187586" cy="1187586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Cube 4"/>
          <p:cNvSpPr/>
          <p:nvPr/>
        </p:nvSpPr>
        <p:spPr>
          <a:xfrm>
            <a:off x="5154452" y="1838847"/>
            <a:ext cx="2375858" cy="2375858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1670557" y="4593646"/>
            <a:ext cx="91904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5154452" y="4592058"/>
            <a:ext cx="1797874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1806120" y="4601877"/>
            <a:ext cx="63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 cm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68906" y="4601877"/>
            <a:ext cx="615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</a:t>
            </a:r>
            <a:r>
              <a:rPr lang="fr-FR" dirty="0" smtClean="0"/>
              <a:t> cm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186919" y="5318996"/>
            <a:ext cx="282466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Area of a face : 1 cm</a:t>
            </a:r>
            <a:r>
              <a:rPr lang="fr-FR" sz="2400" baseline="30000" dirty="0" smtClean="0"/>
              <a:t>2</a:t>
            </a:r>
            <a:endParaRPr lang="fr-FR" sz="2400" dirty="0" smtClean="0"/>
          </a:p>
          <a:p>
            <a:endParaRPr lang="fr-FR" sz="2400" dirty="0" smtClean="0"/>
          </a:p>
          <a:p>
            <a:r>
              <a:rPr lang="fr-FR" sz="2400" dirty="0" smtClean="0"/>
              <a:t>Volume : 1 cm</a:t>
            </a:r>
            <a:r>
              <a:rPr lang="fr-FR" sz="2400" baseline="30000" dirty="0" smtClean="0"/>
              <a:t>3</a:t>
            </a:r>
            <a:endParaRPr lang="fr-FR" sz="2400" dirty="0"/>
          </a:p>
        </p:txBody>
      </p:sp>
      <p:sp>
        <p:nvSpPr>
          <p:cNvPr id="10" name="ZoneTexte 9"/>
          <p:cNvSpPr txBox="1"/>
          <p:nvPr/>
        </p:nvSpPr>
        <p:spPr>
          <a:xfrm>
            <a:off x="5014253" y="5318996"/>
            <a:ext cx="290205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Area of a face : L</a:t>
            </a:r>
            <a:r>
              <a:rPr lang="fr-FR" sz="2400" baseline="30000" dirty="0" smtClean="0"/>
              <a:t>2</a:t>
            </a:r>
            <a:r>
              <a:rPr lang="fr-FR" sz="2400" dirty="0" smtClean="0"/>
              <a:t> cm</a:t>
            </a:r>
            <a:r>
              <a:rPr lang="fr-FR" sz="2400" baseline="30000" dirty="0" smtClean="0"/>
              <a:t>2</a:t>
            </a:r>
            <a:endParaRPr lang="fr-FR" sz="2400" dirty="0" smtClean="0"/>
          </a:p>
          <a:p>
            <a:endParaRPr lang="fr-FR" sz="2400" dirty="0" smtClean="0"/>
          </a:p>
          <a:p>
            <a:r>
              <a:rPr lang="fr-FR" sz="2400" dirty="0" smtClean="0"/>
              <a:t>Volume : L</a:t>
            </a:r>
            <a:r>
              <a:rPr lang="fr-FR" sz="2400" baseline="30000" dirty="0" smtClean="0"/>
              <a:t>3</a:t>
            </a:r>
            <a:r>
              <a:rPr lang="fr-FR" sz="2400" dirty="0" smtClean="0"/>
              <a:t> cm</a:t>
            </a:r>
            <a:r>
              <a:rPr lang="fr-FR" sz="2400" baseline="30000" dirty="0" smtClean="0"/>
              <a:t>3</a:t>
            </a:r>
            <a:endParaRPr lang="fr-FR" sz="2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7971052" y="5318996"/>
            <a:ext cx="63350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x L</a:t>
            </a:r>
            <a:r>
              <a:rPr lang="fr-FR" sz="2400" b="1" baseline="30000" dirty="0" smtClean="0">
                <a:solidFill>
                  <a:srgbClr val="FF0000"/>
                </a:solidFill>
              </a:rPr>
              <a:t>2</a:t>
            </a:r>
            <a:endParaRPr lang="fr-FR" sz="2400" b="1" dirty="0" smtClean="0">
              <a:solidFill>
                <a:srgbClr val="FF0000"/>
              </a:solidFill>
            </a:endParaRPr>
          </a:p>
          <a:p>
            <a:endParaRPr lang="fr-FR" sz="2400" b="1" dirty="0" smtClean="0">
              <a:solidFill>
                <a:srgbClr val="FF0000"/>
              </a:solidFill>
            </a:endParaRPr>
          </a:p>
          <a:p>
            <a:r>
              <a:rPr lang="fr-FR" sz="2400" b="1" dirty="0" smtClean="0">
                <a:solidFill>
                  <a:srgbClr val="FF0000"/>
                </a:solidFill>
              </a:rPr>
              <a:t>x L</a:t>
            </a:r>
            <a:r>
              <a:rPr lang="fr-FR" sz="2400" b="1" baseline="30000" dirty="0" smtClean="0">
                <a:solidFill>
                  <a:srgbClr val="FF0000"/>
                </a:solidFill>
              </a:rPr>
              <a:t>3</a:t>
            </a:r>
            <a:endParaRPr lang="fr-FR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square-cube</a:t>
            </a:r>
            <a:r>
              <a:rPr lang="fr-FR" dirty="0" smtClean="0"/>
              <a:t> </a:t>
            </a:r>
            <a:r>
              <a:rPr lang="fr-FR" dirty="0" err="1" smtClean="0"/>
              <a:t>law</a:t>
            </a:r>
            <a:r>
              <a:rPr lang="fr-FR" dirty="0" smtClean="0"/>
              <a:t> - </a:t>
            </a:r>
            <a:r>
              <a:rPr lang="fr-FR" dirty="0" err="1" smtClean="0"/>
              <a:t>strength</a:t>
            </a:r>
            <a:endParaRPr lang="fr-FR" dirty="0"/>
          </a:p>
        </p:txBody>
      </p:sp>
      <p:pic>
        <p:nvPicPr>
          <p:cNvPr id="5" name="Image 4" descr="musc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113" y="1582354"/>
            <a:ext cx="6377374" cy="328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oneTexte 5"/>
          <p:cNvSpPr txBox="1"/>
          <p:nvPr/>
        </p:nvSpPr>
        <p:spPr>
          <a:xfrm>
            <a:off x="912379" y="5024719"/>
            <a:ext cx="699266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Power </a:t>
            </a:r>
            <a:r>
              <a:rPr lang="fr-FR" sz="2800" dirty="0" err="1" smtClean="0"/>
              <a:t>developed</a:t>
            </a:r>
            <a:r>
              <a:rPr lang="fr-FR" sz="2800" dirty="0" smtClean="0"/>
              <a:t> by a muscle : </a:t>
            </a:r>
            <a:r>
              <a:rPr lang="fr-FR" sz="2800" dirty="0" err="1" smtClean="0"/>
              <a:t>proportional</a:t>
            </a:r>
            <a:r>
              <a:rPr lang="fr-FR" sz="2800" dirty="0" smtClean="0"/>
              <a:t> to</a:t>
            </a:r>
          </a:p>
          <a:p>
            <a:r>
              <a:rPr lang="fr-FR" sz="2800" dirty="0" smtClean="0"/>
              <a:t>	a surface (L</a:t>
            </a:r>
            <a:r>
              <a:rPr lang="fr-FR" sz="2800" baseline="30000" dirty="0" smtClean="0"/>
              <a:t>2</a:t>
            </a:r>
            <a:r>
              <a:rPr lang="fr-FR" sz="2800" dirty="0" smtClean="0"/>
              <a:t>)</a:t>
            </a:r>
          </a:p>
          <a:p>
            <a:r>
              <a:rPr lang="fr-FR" sz="2800" dirty="0" smtClean="0"/>
              <a:t>Mass : </a:t>
            </a:r>
            <a:r>
              <a:rPr lang="fr-FR" sz="2800" dirty="0" err="1" smtClean="0"/>
              <a:t>proportional</a:t>
            </a:r>
            <a:r>
              <a:rPr lang="fr-FR" sz="2800" dirty="0" smtClean="0"/>
              <a:t> to a volume (L</a:t>
            </a:r>
            <a:r>
              <a:rPr lang="fr-FR" sz="2800" baseline="30000" dirty="0" smtClean="0"/>
              <a:t>3</a:t>
            </a:r>
            <a:r>
              <a:rPr lang="fr-FR" sz="2800" dirty="0" smtClean="0"/>
              <a:t>)</a:t>
            </a:r>
            <a:endParaRPr lang="fr-FR" sz="2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square-cube</a:t>
            </a:r>
            <a:r>
              <a:rPr lang="fr-FR" dirty="0" smtClean="0"/>
              <a:t> </a:t>
            </a:r>
            <a:r>
              <a:rPr lang="fr-FR" dirty="0" err="1" smtClean="0"/>
              <a:t>law</a:t>
            </a:r>
            <a:r>
              <a:rPr lang="fr-FR" dirty="0" smtClean="0"/>
              <a:t> - </a:t>
            </a:r>
            <a:r>
              <a:rPr lang="fr-FR" dirty="0" err="1" smtClean="0"/>
              <a:t>strength</a:t>
            </a:r>
            <a:endParaRPr lang="fr-FR" dirty="0"/>
          </a:p>
        </p:txBody>
      </p:sp>
      <p:sp>
        <p:nvSpPr>
          <p:cNvPr id="9" name="Décagone 8"/>
          <p:cNvSpPr/>
          <p:nvPr/>
        </p:nvSpPr>
        <p:spPr>
          <a:xfrm>
            <a:off x="5089405" y="1549126"/>
            <a:ext cx="2252679" cy="2252679"/>
          </a:xfrm>
          <a:prstGeom prst="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riangle rectangle 9"/>
          <p:cNvSpPr/>
          <p:nvPr/>
        </p:nvSpPr>
        <p:spPr>
          <a:xfrm>
            <a:off x="2243414" y="2086843"/>
            <a:ext cx="1409087" cy="1409087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2614222" y="3682332"/>
            <a:ext cx="551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M</a:t>
            </a:r>
            <a:r>
              <a:rPr lang="fr-FR" sz="2400" baseline="-25000" dirty="0" smtClean="0"/>
              <a:t>1</a:t>
            </a:r>
            <a:endParaRPr lang="fr-FR" sz="2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5986920" y="3922436"/>
            <a:ext cx="551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M</a:t>
            </a:r>
            <a:r>
              <a:rPr lang="fr-FR" sz="2400" baseline="-25000" dirty="0" smtClean="0"/>
              <a:t>2</a:t>
            </a:r>
            <a:endParaRPr lang="fr-FR" sz="2400" dirty="0"/>
          </a:p>
        </p:txBody>
      </p:sp>
      <p:sp>
        <p:nvSpPr>
          <p:cNvPr id="15" name="Espace réservé du contenu 2"/>
          <p:cNvSpPr>
            <a:spLocks noGrp="1"/>
          </p:cNvSpPr>
          <p:nvPr>
            <p:ph idx="1"/>
          </p:nvPr>
        </p:nvSpPr>
        <p:spPr>
          <a:xfrm>
            <a:off x="763120" y="4532437"/>
            <a:ext cx="7441102" cy="2105384"/>
          </a:xfrm>
        </p:spPr>
        <p:txBody>
          <a:bodyPr/>
          <a:lstStyle/>
          <a:p>
            <a:r>
              <a:rPr lang="fr-FR" dirty="0" smtClean="0"/>
              <a:t>M</a:t>
            </a:r>
            <a:r>
              <a:rPr lang="fr-FR" baseline="-25000" dirty="0" smtClean="0"/>
              <a:t>2</a:t>
            </a:r>
            <a:r>
              <a:rPr lang="fr-FR" dirty="0" smtClean="0"/>
              <a:t>/M</a:t>
            </a:r>
            <a:r>
              <a:rPr lang="fr-FR" baseline="-25000" dirty="0" smtClean="0"/>
              <a:t>1</a:t>
            </a:r>
            <a:r>
              <a:rPr lang="fr-FR" dirty="0" smtClean="0"/>
              <a:t> = (L</a:t>
            </a:r>
            <a:r>
              <a:rPr lang="fr-FR" baseline="-25000" dirty="0" smtClean="0"/>
              <a:t>2</a:t>
            </a:r>
            <a:r>
              <a:rPr lang="fr-FR" dirty="0" smtClean="0"/>
              <a:t>/L</a:t>
            </a:r>
            <a:r>
              <a:rPr lang="fr-FR" baseline="-25000" dirty="0" smtClean="0"/>
              <a:t>1</a:t>
            </a:r>
            <a:r>
              <a:rPr lang="fr-FR" dirty="0" smtClean="0"/>
              <a:t>)</a:t>
            </a:r>
            <a:r>
              <a:rPr lang="fr-FR" baseline="30000" dirty="0" smtClean="0"/>
              <a:t>3</a:t>
            </a:r>
            <a:r>
              <a:rPr lang="fr-FR" dirty="0" smtClean="0"/>
              <a:t> ⇒ L</a:t>
            </a:r>
            <a:r>
              <a:rPr lang="fr-FR" baseline="-25000" dirty="0" smtClean="0"/>
              <a:t>2</a:t>
            </a:r>
            <a:r>
              <a:rPr lang="fr-FR" dirty="0" smtClean="0"/>
              <a:t>/L</a:t>
            </a:r>
            <a:r>
              <a:rPr lang="fr-FR" baseline="-25000" dirty="0" smtClean="0"/>
              <a:t>1</a:t>
            </a:r>
            <a:r>
              <a:rPr lang="fr-FR" dirty="0" smtClean="0"/>
              <a:t> = (M</a:t>
            </a:r>
            <a:r>
              <a:rPr lang="fr-FR" baseline="-25000" dirty="0" smtClean="0"/>
              <a:t>2</a:t>
            </a:r>
            <a:r>
              <a:rPr lang="fr-FR" dirty="0" smtClean="0"/>
              <a:t>/M</a:t>
            </a:r>
            <a:r>
              <a:rPr lang="fr-FR" baseline="-25000" dirty="0" smtClean="0"/>
              <a:t>1</a:t>
            </a:r>
            <a:r>
              <a:rPr lang="fr-FR" dirty="0" smtClean="0"/>
              <a:t>)</a:t>
            </a:r>
            <a:r>
              <a:rPr lang="fr-FR" baseline="30000" dirty="0" smtClean="0"/>
              <a:t>1/3</a:t>
            </a:r>
          </a:p>
          <a:p>
            <a:r>
              <a:rPr lang="fr-FR" dirty="0" smtClean="0"/>
              <a:t>P</a:t>
            </a:r>
            <a:r>
              <a:rPr lang="fr-FR" baseline="-25000" dirty="0" smtClean="0"/>
              <a:t>2</a:t>
            </a:r>
            <a:r>
              <a:rPr lang="fr-FR" dirty="0" smtClean="0"/>
              <a:t>/P</a:t>
            </a:r>
            <a:r>
              <a:rPr lang="fr-FR" baseline="-25000" dirty="0" smtClean="0"/>
              <a:t>1</a:t>
            </a:r>
            <a:r>
              <a:rPr lang="fr-FR" dirty="0" smtClean="0"/>
              <a:t> = (L</a:t>
            </a:r>
            <a:r>
              <a:rPr lang="fr-FR" baseline="-25000" dirty="0" smtClean="0"/>
              <a:t>2</a:t>
            </a:r>
            <a:r>
              <a:rPr lang="fr-FR" dirty="0" smtClean="0"/>
              <a:t>/L</a:t>
            </a:r>
            <a:r>
              <a:rPr lang="fr-FR" baseline="-25000" dirty="0" smtClean="0"/>
              <a:t>1</a:t>
            </a:r>
            <a:r>
              <a:rPr lang="fr-FR" dirty="0" smtClean="0"/>
              <a:t>)</a:t>
            </a:r>
            <a:r>
              <a:rPr lang="fr-FR" baseline="30000" dirty="0" smtClean="0"/>
              <a:t>2</a:t>
            </a:r>
            <a:r>
              <a:rPr lang="fr-FR" dirty="0" smtClean="0"/>
              <a:t> = (M</a:t>
            </a:r>
            <a:r>
              <a:rPr lang="fr-FR" baseline="-25000" dirty="0" smtClean="0"/>
              <a:t>2</a:t>
            </a:r>
            <a:r>
              <a:rPr lang="fr-FR" dirty="0" smtClean="0"/>
              <a:t>/M</a:t>
            </a:r>
            <a:r>
              <a:rPr lang="fr-FR" baseline="-25000" dirty="0" smtClean="0"/>
              <a:t>1</a:t>
            </a:r>
            <a:r>
              <a:rPr lang="fr-FR" dirty="0" smtClean="0"/>
              <a:t>)</a:t>
            </a:r>
            <a:r>
              <a:rPr lang="fr-FR" baseline="30000" dirty="0" smtClean="0"/>
              <a:t>2/3 </a:t>
            </a:r>
          </a:p>
          <a:p>
            <a:r>
              <a:rPr lang="fr-FR" dirty="0" err="1" smtClean="0">
                <a:solidFill>
                  <a:srgbClr val="FF0000"/>
                </a:solidFill>
              </a:rPr>
              <a:t>Strength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is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proportional</a:t>
            </a:r>
            <a:r>
              <a:rPr lang="fr-FR" dirty="0" smtClean="0">
                <a:solidFill>
                  <a:srgbClr val="FF0000"/>
                </a:solidFill>
              </a:rPr>
              <a:t> to mass</a:t>
            </a:r>
            <a:r>
              <a:rPr lang="fr-FR" baseline="30000" dirty="0" smtClean="0">
                <a:solidFill>
                  <a:srgbClr val="FF0000"/>
                </a:solidFill>
              </a:rPr>
              <a:t>2/3</a:t>
            </a:r>
            <a:r>
              <a:rPr lang="fr-FR" dirty="0" smtClean="0">
                <a:solidFill>
                  <a:srgbClr val="FF0000"/>
                </a:solidFill>
              </a:rPr>
              <a:t> 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square-cube</a:t>
            </a:r>
            <a:r>
              <a:rPr lang="fr-FR" dirty="0" smtClean="0"/>
              <a:t> </a:t>
            </a:r>
            <a:r>
              <a:rPr lang="fr-FR" dirty="0" err="1" smtClean="0"/>
              <a:t>law</a:t>
            </a:r>
            <a:r>
              <a:rPr lang="fr-FR" dirty="0" smtClean="0"/>
              <a:t> - </a:t>
            </a:r>
            <a:r>
              <a:rPr lang="fr-FR" dirty="0" err="1" smtClean="0"/>
              <a:t>strength</a:t>
            </a:r>
            <a:endParaRPr lang="fr-FR" dirty="0"/>
          </a:p>
        </p:txBody>
      </p:sp>
      <p:grpSp>
        <p:nvGrpSpPr>
          <p:cNvPr id="24" name="Grouper 23"/>
          <p:cNvGrpSpPr/>
          <p:nvPr/>
        </p:nvGrpSpPr>
        <p:grpSpPr>
          <a:xfrm>
            <a:off x="271794" y="2107892"/>
            <a:ext cx="4212080" cy="3764684"/>
            <a:chOff x="271794" y="1584510"/>
            <a:chExt cx="4212080" cy="3764684"/>
          </a:xfrm>
        </p:grpSpPr>
        <p:sp>
          <p:nvSpPr>
            <p:cNvPr id="17" name="Rectangle 16"/>
            <p:cNvSpPr/>
            <p:nvPr/>
          </p:nvSpPr>
          <p:spPr>
            <a:xfrm>
              <a:off x="271794" y="1584510"/>
              <a:ext cx="4212080" cy="37646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4" name="Image 13" descr="mass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3890" y="1697624"/>
              <a:ext cx="3501124" cy="3166994"/>
            </a:xfrm>
            <a:prstGeom prst="rect">
              <a:avLst/>
            </a:prstGeom>
          </p:spPr>
        </p:pic>
      </p:grpSp>
      <p:grpSp>
        <p:nvGrpSpPr>
          <p:cNvPr id="23" name="Grouper 22"/>
          <p:cNvGrpSpPr/>
          <p:nvPr/>
        </p:nvGrpSpPr>
        <p:grpSpPr>
          <a:xfrm>
            <a:off x="4968885" y="2107892"/>
            <a:ext cx="3983916" cy="3764684"/>
            <a:chOff x="4968885" y="1584510"/>
            <a:chExt cx="3983916" cy="3764684"/>
          </a:xfrm>
        </p:grpSpPr>
        <p:sp>
          <p:nvSpPr>
            <p:cNvPr id="18" name="Rectangle 17"/>
            <p:cNvSpPr/>
            <p:nvPr/>
          </p:nvSpPr>
          <p:spPr>
            <a:xfrm>
              <a:off x="4968885" y="1584510"/>
              <a:ext cx="3983916" cy="37646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6" name="Image 15" descr="mass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88873" y="1697624"/>
              <a:ext cx="3134148" cy="3119772"/>
            </a:xfrm>
            <a:prstGeom prst="rect">
              <a:avLst/>
            </a:prstGeom>
          </p:spPr>
        </p:pic>
        <p:sp>
          <p:nvSpPr>
            <p:cNvPr id="20" name="ZoneTexte 19"/>
            <p:cNvSpPr txBox="1"/>
            <p:nvPr/>
          </p:nvSpPr>
          <p:spPr>
            <a:xfrm>
              <a:off x="6001963" y="4901702"/>
              <a:ext cx="2419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Mass of the </a:t>
              </a:r>
              <a:r>
                <a:rPr lang="fr-FR" dirty="0" err="1" smtClean="0"/>
                <a:t>athlete</a:t>
              </a:r>
              <a:r>
                <a:rPr lang="fr-FR" dirty="0" smtClean="0"/>
                <a:t> (kg)</a:t>
              </a:r>
              <a:endParaRPr lang="fr-FR" dirty="0"/>
            </a:p>
          </p:txBody>
        </p:sp>
        <p:sp>
          <p:nvSpPr>
            <p:cNvPr id="22" name="ZoneTexte 21"/>
            <p:cNvSpPr txBox="1"/>
            <p:nvPr/>
          </p:nvSpPr>
          <p:spPr>
            <a:xfrm rot="16200000">
              <a:off x="3857994" y="3042999"/>
              <a:ext cx="31255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Mass </a:t>
              </a:r>
              <a:r>
                <a:rPr lang="fr-FR" dirty="0" err="1" smtClean="0"/>
                <a:t>lifted</a:t>
              </a:r>
              <a:r>
                <a:rPr lang="fr-FR" dirty="0" smtClean="0"/>
                <a:t> / Mass of athlete</a:t>
              </a:r>
              <a:r>
                <a:rPr lang="fr-FR" baseline="30000" dirty="0" smtClean="0"/>
                <a:t>2/3</a:t>
              </a:r>
              <a:endParaRPr lang="fr-FR" dirty="0"/>
            </a:p>
          </p:txBody>
        </p:sp>
      </p:grpSp>
      <p:grpSp>
        <p:nvGrpSpPr>
          <p:cNvPr id="28" name="Grouper 27"/>
          <p:cNvGrpSpPr/>
          <p:nvPr/>
        </p:nvGrpSpPr>
        <p:grpSpPr>
          <a:xfrm>
            <a:off x="393043" y="2665661"/>
            <a:ext cx="3417054" cy="3128755"/>
            <a:chOff x="393043" y="2665661"/>
            <a:chExt cx="3417054" cy="3128755"/>
          </a:xfrm>
        </p:grpSpPr>
        <p:grpSp>
          <p:nvGrpSpPr>
            <p:cNvPr id="25" name="Grouper 24"/>
            <p:cNvGrpSpPr/>
            <p:nvPr/>
          </p:nvGrpSpPr>
          <p:grpSpPr>
            <a:xfrm>
              <a:off x="393043" y="2850328"/>
              <a:ext cx="3417054" cy="2944088"/>
              <a:chOff x="393043" y="2326946"/>
              <a:chExt cx="3417054" cy="2944088"/>
            </a:xfrm>
          </p:grpSpPr>
          <p:sp>
            <p:nvSpPr>
              <p:cNvPr id="19" name="ZoneTexte 18"/>
              <p:cNvSpPr txBox="1"/>
              <p:nvPr/>
            </p:nvSpPr>
            <p:spPr>
              <a:xfrm>
                <a:off x="1390545" y="4901702"/>
                <a:ext cx="24195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Mass of the </a:t>
                </a:r>
                <a:r>
                  <a:rPr lang="fr-FR" dirty="0" err="1" smtClean="0"/>
                  <a:t>athlete</a:t>
                </a:r>
                <a:r>
                  <a:rPr lang="fr-FR" dirty="0" smtClean="0"/>
                  <a:t> (kg)</a:t>
                </a:r>
                <a:endParaRPr lang="fr-FR" dirty="0"/>
              </a:p>
            </p:txBody>
          </p:sp>
          <p:sp>
            <p:nvSpPr>
              <p:cNvPr id="21" name="ZoneTexte 20"/>
              <p:cNvSpPr txBox="1"/>
              <p:nvPr/>
            </p:nvSpPr>
            <p:spPr>
              <a:xfrm rot="16200000">
                <a:off x="-253935" y="2973924"/>
                <a:ext cx="1663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Mass </a:t>
                </a:r>
                <a:r>
                  <a:rPr lang="fr-FR" dirty="0" err="1" smtClean="0"/>
                  <a:t>lifted</a:t>
                </a:r>
                <a:r>
                  <a:rPr lang="fr-FR" dirty="0" smtClean="0"/>
                  <a:t> (kg)</a:t>
                </a:r>
                <a:endParaRPr lang="fr-FR" dirty="0"/>
              </a:p>
            </p:txBody>
          </p:sp>
        </p:grpSp>
        <p:sp>
          <p:nvSpPr>
            <p:cNvPr id="26" name="ZoneTexte 25"/>
            <p:cNvSpPr txBox="1"/>
            <p:nvPr/>
          </p:nvSpPr>
          <p:spPr>
            <a:xfrm rot="19800000">
              <a:off x="1560342" y="2665661"/>
              <a:ext cx="1588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Clean-and-jerk</a:t>
              </a:r>
              <a:endParaRPr lang="fr-FR" dirty="0"/>
            </a:p>
          </p:txBody>
        </p:sp>
        <p:sp>
          <p:nvSpPr>
            <p:cNvPr id="27" name="ZoneTexte 26"/>
            <p:cNvSpPr txBox="1"/>
            <p:nvPr/>
          </p:nvSpPr>
          <p:spPr>
            <a:xfrm rot="19800000">
              <a:off x="2636492" y="3222737"/>
              <a:ext cx="813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Snatch</a:t>
              </a:r>
              <a:endParaRPr lang="fr-FR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square-cube</a:t>
            </a:r>
            <a:r>
              <a:rPr lang="fr-FR" dirty="0" smtClean="0"/>
              <a:t> </a:t>
            </a:r>
            <a:r>
              <a:rPr lang="fr-FR" dirty="0" err="1" smtClean="0"/>
              <a:t>law</a:t>
            </a:r>
            <a:r>
              <a:rPr lang="fr-FR" dirty="0" smtClean="0"/>
              <a:t> - </a:t>
            </a:r>
            <a:r>
              <a:rPr lang="fr-FR" dirty="0" err="1" smtClean="0"/>
              <a:t>strength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Man (75 kg) </a:t>
            </a:r>
            <a:r>
              <a:rPr lang="fr-FR" dirty="0" err="1" smtClean="0"/>
              <a:t>can</a:t>
            </a:r>
            <a:r>
              <a:rPr lang="fr-FR" dirty="0" smtClean="0"/>
              <a:t> lift ≈ </a:t>
            </a:r>
            <a:r>
              <a:rPr lang="fr-FR" dirty="0" err="1" smtClean="0"/>
              <a:t>his</a:t>
            </a:r>
            <a:r>
              <a:rPr lang="fr-FR" dirty="0" smtClean="0"/>
              <a:t> </a:t>
            </a:r>
            <a:r>
              <a:rPr lang="fr-FR" dirty="0" err="1" smtClean="0"/>
              <a:t>weight</a:t>
            </a:r>
            <a:endParaRPr lang="fr-FR" dirty="0" smtClean="0"/>
          </a:p>
          <a:p>
            <a:r>
              <a:rPr lang="fr-FR" dirty="0" err="1" smtClean="0"/>
              <a:t>Ant</a:t>
            </a:r>
            <a:r>
              <a:rPr lang="fr-FR" dirty="0" smtClean="0"/>
              <a:t> ?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An </a:t>
            </a:r>
            <a:r>
              <a:rPr lang="fr-FR" dirty="0" err="1" smtClean="0"/>
              <a:t>ant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not </a:t>
            </a:r>
            <a:r>
              <a:rPr lang="fr-FR" dirty="0" err="1" smtClean="0"/>
              <a:t>that</a:t>
            </a:r>
            <a:r>
              <a:rPr lang="fr-FR" dirty="0" smtClean="0"/>
              <a:t> impressive </a:t>
            </a:r>
            <a:r>
              <a:rPr lang="fr-FR" dirty="0" err="1" smtClean="0"/>
              <a:t>finally</a:t>
            </a:r>
            <a:r>
              <a:rPr lang="fr-FR" dirty="0" smtClean="0"/>
              <a:t>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1207006" y="3541407"/>
            <a:ext cx="647551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 err="1" smtClean="0"/>
              <a:t>Mlifted</a:t>
            </a:r>
            <a:r>
              <a:rPr lang="fr-FR" sz="3200" baseline="-25000" dirty="0" err="1" smtClean="0"/>
              <a:t>ant</a:t>
            </a:r>
            <a:r>
              <a:rPr lang="fr-FR" sz="3200" dirty="0" smtClean="0"/>
              <a:t> 	= </a:t>
            </a:r>
            <a:r>
              <a:rPr lang="fr-FR" sz="3200" dirty="0" err="1" smtClean="0"/>
              <a:t>Mlifted</a:t>
            </a:r>
            <a:r>
              <a:rPr lang="fr-FR" sz="3200" baseline="-25000" dirty="0" err="1" smtClean="0"/>
              <a:t>man</a:t>
            </a:r>
            <a:r>
              <a:rPr lang="fr-FR" sz="3200" dirty="0" smtClean="0"/>
              <a:t> (M</a:t>
            </a:r>
            <a:r>
              <a:rPr lang="fr-FR" sz="3200" baseline="-25000" dirty="0" smtClean="0"/>
              <a:t>ant</a:t>
            </a:r>
            <a:r>
              <a:rPr lang="fr-FR" sz="3200" dirty="0" smtClean="0"/>
              <a:t>/M</a:t>
            </a:r>
            <a:r>
              <a:rPr lang="fr-FR" sz="3200" baseline="-25000" dirty="0" smtClean="0"/>
              <a:t>man</a:t>
            </a:r>
            <a:r>
              <a:rPr lang="fr-FR" sz="3200" dirty="0" smtClean="0"/>
              <a:t>)</a:t>
            </a:r>
            <a:r>
              <a:rPr lang="fr-FR" sz="3200" baseline="30000" dirty="0" smtClean="0"/>
              <a:t>2/3</a:t>
            </a:r>
          </a:p>
          <a:p>
            <a:r>
              <a:rPr lang="fr-FR" sz="3200" baseline="30000" dirty="0" smtClean="0"/>
              <a:t>							</a:t>
            </a:r>
            <a:r>
              <a:rPr lang="fr-FR" sz="3200" dirty="0" smtClean="0"/>
              <a:t>≈ 1.9 g</a:t>
            </a:r>
            <a:r>
              <a:rPr lang="fr-FR" sz="3200" baseline="30000" dirty="0" smtClean="0"/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Superman’s</a:t>
            </a:r>
            <a:r>
              <a:rPr lang="fr-FR" dirty="0" smtClean="0"/>
              <a:t> muscles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Adapted</a:t>
            </a:r>
            <a:r>
              <a:rPr lang="fr-FR" dirty="0" smtClean="0"/>
              <a:t> to </a:t>
            </a:r>
            <a:r>
              <a:rPr lang="fr-FR" dirty="0" err="1" smtClean="0"/>
              <a:t>Krypton’s</a:t>
            </a:r>
            <a:r>
              <a:rPr lang="fr-FR" dirty="0" smtClean="0"/>
              <a:t> </a:t>
            </a:r>
            <a:r>
              <a:rPr lang="fr-FR" dirty="0" err="1" smtClean="0"/>
              <a:t>gravity</a:t>
            </a:r>
            <a:endParaRPr lang="fr-FR" dirty="0" smtClean="0"/>
          </a:p>
          <a:p>
            <a:r>
              <a:rPr lang="fr-FR" dirty="0" smtClean="0"/>
              <a:t>Power </a:t>
            </a:r>
            <a:r>
              <a:rPr lang="fr-FR" dirty="0" err="1" smtClean="0"/>
              <a:t>multiplied</a:t>
            </a:r>
            <a:r>
              <a:rPr lang="fr-FR" dirty="0" smtClean="0"/>
              <a:t> by 30</a:t>
            </a:r>
          </a:p>
          <a:p>
            <a:r>
              <a:rPr lang="fr-FR" dirty="0" smtClean="0"/>
              <a:t>Man : 120 W (watts) per kg of muscle</a:t>
            </a:r>
          </a:p>
          <a:p>
            <a:r>
              <a:rPr lang="fr-FR" dirty="0" smtClean="0"/>
              <a:t>Superman : 3600 W per kg of muscle</a:t>
            </a:r>
            <a:endParaRPr lang="fr-FR" dirty="0"/>
          </a:p>
        </p:txBody>
      </p:sp>
      <p:sp>
        <p:nvSpPr>
          <p:cNvPr id="4" name="Flèche courbée vers le bas 3"/>
          <p:cNvSpPr/>
          <p:nvPr/>
        </p:nvSpPr>
        <p:spPr>
          <a:xfrm>
            <a:off x="1396365" y="4362768"/>
            <a:ext cx="6350161" cy="1900494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575177" y="6263262"/>
            <a:ext cx="1751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10 m (33 </a:t>
            </a:r>
            <a:r>
              <a:rPr lang="fr-FR" dirty="0" err="1" smtClean="0"/>
              <a:t>ft</a:t>
            </a:r>
            <a:r>
              <a:rPr lang="fr-FR" dirty="0" smtClean="0"/>
              <a:t>)</a:t>
            </a:r>
            <a:endParaRPr lang="fr-F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Superman’s</a:t>
            </a:r>
            <a:r>
              <a:rPr lang="fr-FR" dirty="0" smtClean="0"/>
              <a:t> muscles</a:t>
            </a:r>
            <a:endParaRPr lang="fr-FR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457199" y="1600200"/>
            <a:ext cx="4906419" cy="4964018"/>
          </a:xfrm>
        </p:spPr>
        <p:txBody>
          <a:bodyPr>
            <a:normAutofit/>
          </a:bodyPr>
          <a:lstStyle/>
          <a:p>
            <a:r>
              <a:rPr lang="fr-FR" dirty="0" err="1" smtClean="0"/>
              <a:t>Shot</a:t>
            </a:r>
            <a:r>
              <a:rPr lang="fr-FR" dirty="0" smtClean="0"/>
              <a:t> put - world record : 22 m (72 </a:t>
            </a:r>
            <a:r>
              <a:rPr lang="fr-FR" dirty="0" err="1" smtClean="0"/>
              <a:t>ft</a:t>
            </a:r>
            <a:r>
              <a:rPr lang="fr-FR" dirty="0" smtClean="0"/>
              <a:t>) for a </a:t>
            </a:r>
            <a:r>
              <a:rPr lang="fr-FR" dirty="0" err="1" smtClean="0"/>
              <a:t>weight</a:t>
            </a:r>
            <a:r>
              <a:rPr lang="fr-FR" dirty="0" smtClean="0"/>
              <a:t> of 7.26 kg (16 </a:t>
            </a:r>
            <a:r>
              <a:rPr lang="fr-FR" dirty="0" err="1" smtClean="0"/>
              <a:t>lbs</a:t>
            </a:r>
            <a:r>
              <a:rPr lang="fr-FR" dirty="0" smtClean="0"/>
              <a:t>)</a:t>
            </a:r>
          </a:p>
          <a:p>
            <a:r>
              <a:rPr lang="fr-FR" dirty="0" smtClean="0"/>
              <a:t>For 10 m : 360 Joules in 0.25s = 1440 W</a:t>
            </a:r>
          </a:p>
          <a:p>
            <a:r>
              <a:rPr lang="fr-FR" dirty="0" smtClean="0"/>
              <a:t>12 kg of muscles </a:t>
            </a:r>
            <a:r>
              <a:rPr lang="fr-FR" dirty="0" err="1" smtClean="0"/>
              <a:t>used</a:t>
            </a:r>
            <a:endParaRPr lang="fr-FR" dirty="0" smtClean="0"/>
          </a:p>
        </p:txBody>
      </p:sp>
      <p:pic>
        <p:nvPicPr>
          <p:cNvPr id="8" name="Image 7" descr="lancer de poid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618" y="1600200"/>
            <a:ext cx="3323181" cy="2209685"/>
          </a:xfrm>
          <a:prstGeom prst="rect">
            <a:avLst/>
          </a:prstGeom>
        </p:spPr>
      </p:pic>
      <p:sp>
        <p:nvSpPr>
          <p:cNvPr id="9" name="Espace réservé du contenu 2"/>
          <p:cNvSpPr txBox="1">
            <a:spLocks/>
          </p:cNvSpPr>
          <p:nvPr/>
        </p:nvSpPr>
        <p:spPr>
          <a:xfrm>
            <a:off x="457200" y="1600200"/>
            <a:ext cx="8229600" cy="49640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fr-FR" sz="3200" dirty="0" smtClean="0">
              <a:solidFill>
                <a:srgbClr val="FF0000"/>
              </a:solidFill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fr-FR" sz="3200" dirty="0" smtClean="0">
              <a:solidFill>
                <a:srgbClr val="FF0000"/>
              </a:solidFill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fr-FR" sz="3200" dirty="0" smtClean="0"/>
              <a:t>A car (1000 kg = 2200 </a:t>
            </a:r>
            <a:r>
              <a:rPr lang="fr-FR" sz="3200" dirty="0" err="1" smtClean="0"/>
              <a:t>lbs</a:t>
            </a:r>
            <a:r>
              <a:rPr lang="fr-FR" sz="3200" dirty="0" smtClean="0"/>
              <a:t>) </a:t>
            </a:r>
            <a:r>
              <a:rPr lang="fr-FR" sz="3200" dirty="0" err="1" smtClean="0"/>
              <a:t>is</a:t>
            </a:r>
            <a:r>
              <a:rPr lang="fr-FR" sz="3200" dirty="0" smtClean="0"/>
              <a:t> 137 times </a:t>
            </a:r>
            <a:r>
              <a:rPr lang="fr-FR" sz="3200" dirty="0" err="1" smtClean="0"/>
              <a:t>heavier</a:t>
            </a:r>
            <a:endParaRPr lang="fr-FR" sz="3200" dirty="0" smtClean="0"/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fr-FR" sz="3200" dirty="0" smtClean="0">
                <a:solidFill>
                  <a:srgbClr val="FF0000"/>
                </a:solidFill>
              </a:rPr>
              <a:t>Power : 43200 W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55 kg (120 </a:t>
            </a:r>
            <a:r>
              <a:rPr kumimoji="0" lang="fr-F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lbs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of muscles </a:t>
            </a:r>
            <a:r>
              <a:rPr kumimoji="0" lang="fr-F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used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!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Strength</a:t>
            </a:r>
            <a:r>
              <a:rPr lang="fr-FR" dirty="0" smtClean="0"/>
              <a:t> </a:t>
            </a:r>
            <a:r>
              <a:rPr lang="fr-FR" dirty="0" err="1" smtClean="0"/>
              <a:t>isn’t</a:t>
            </a:r>
            <a:r>
              <a:rPr lang="fr-FR" dirty="0" smtClean="0"/>
              <a:t> all…</a:t>
            </a:r>
            <a:endParaRPr lang="fr-FR" dirty="0"/>
          </a:p>
        </p:txBody>
      </p:sp>
      <p:pic>
        <p:nvPicPr>
          <p:cNvPr id="7" name="Image 6" descr="superman weight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788" y="1314422"/>
            <a:ext cx="2562178" cy="5177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ZoneTexte 7"/>
          <p:cNvSpPr txBox="1"/>
          <p:nvPr/>
        </p:nvSpPr>
        <p:spPr>
          <a:xfrm>
            <a:off x="2604958" y="3152037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85000"/>
                  </a:schemeClr>
                </a:solidFill>
                <a:latin typeface="Stone Sans ITC TT-Semi"/>
                <a:cs typeface="Stone Sans ITC TT-Semi"/>
              </a:rPr>
              <a:t>200T</a:t>
            </a:r>
            <a:endParaRPr lang="fr-FR" dirty="0">
              <a:solidFill>
                <a:schemeClr val="bg1">
                  <a:lumMod val="85000"/>
                </a:schemeClr>
              </a:solidFill>
              <a:latin typeface="Stone Sans ITC TT-Semi"/>
              <a:cs typeface="Stone Sans ITC TT-Semi"/>
            </a:endParaRPr>
          </a:p>
        </p:txBody>
      </p:sp>
      <p:grpSp>
        <p:nvGrpSpPr>
          <p:cNvPr id="11" name="Grouper 10"/>
          <p:cNvGrpSpPr/>
          <p:nvPr/>
        </p:nvGrpSpPr>
        <p:grpSpPr>
          <a:xfrm>
            <a:off x="5324423" y="1314422"/>
            <a:ext cx="2459116" cy="5177086"/>
            <a:chOff x="5324423" y="1314422"/>
            <a:chExt cx="2459116" cy="5177086"/>
          </a:xfrm>
        </p:grpSpPr>
        <p:pic>
          <p:nvPicPr>
            <p:cNvPr id="9" name="Image 8" descr="superman weight 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24423" y="1314422"/>
              <a:ext cx="2459116" cy="51770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0" name="ZoneTexte 9"/>
            <p:cNvSpPr txBox="1"/>
            <p:nvPr/>
          </p:nvSpPr>
          <p:spPr>
            <a:xfrm>
              <a:off x="6680668" y="3152037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>
                      <a:lumMod val="85000"/>
                    </a:schemeClr>
                  </a:solidFill>
                  <a:latin typeface="Stone Sans ITC TT-Semi"/>
                  <a:cs typeface="Stone Sans ITC TT-Semi"/>
                </a:rPr>
                <a:t>200T</a:t>
              </a:r>
              <a:endParaRPr lang="fr-FR" dirty="0">
                <a:solidFill>
                  <a:schemeClr val="bg1">
                    <a:lumMod val="85000"/>
                  </a:schemeClr>
                </a:solidFill>
                <a:latin typeface="Stone Sans ITC TT-Semi"/>
                <a:cs typeface="Stone Sans ITC TT-Semi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Strength</a:t>
            </a:r>
            <a:r>
              <a:rPr lang="fr-FR" dirty="0" smtClean="0"/>
              <a:t> </a:t>
            </a:r>
            <a:r>
              <a:rPr lang="fr-FR" dirty="0" err="1" smtClean="0"/>
              <a:t>isn’t</a:t>
            </a:r>
            <a:r>
              <a:rPr lang="fr-FR" dirty="0" smtClean="0"/>
              <a:t> all…</a:t>
            </a:r>
            <a:endParaRPr lang="fr-FR" dirty="0"/>
          </a:p>
        </p:txBody>
      </p:sp>
      <p:pic>
        <p:nvPicPr>
          <p:cNvPr id="13" name="Image 12" descr="superman car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61" y="2274844"/>
            <a:ext cx="3112281" cy="3325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 13" descr="superman car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3100" y="2274844"/>
            <a:ext cx="4660125" cy="3325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Run</a:t>
            </a:r>
            <a:r>
              <a:rPr lang="fr-FR" dirty="0" smtClean="0"/>
              <a:t>, Superman, </a:t>
            </a:r>
            <a:r>
              <a:rPr lang="fr-FR" dirty="0" err="1" smtClean="0"/>
              <a:t>run</a:t>
            </a:r>
            <a:r>
              <a:rPr lang="fr-FR" dirty="0" smtClean="0"/>
              <a:t> !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50343"/>
            <a:ext cx="8229600" cy="3841881"/>
          </a:xfrm>
        </p:spPr>
        <p:txBody>
          <a:bodyPr/>
          <a:lstStyle/>
          <a:p>
            <a:r>
              <a:rPr lang="fr-FR" dirty="0" smtClean="0"/>
              <a:t>Speed : 30 times </a:t>
            </a:r>
            <a:r>
              <a:rPr lang="fr-FR" dirty="0" err="1" smtClean="0"/>
              <a:t>faster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a </a:t>
            </a:r>
            <a:r>
              <a:rPr lang="fr-FR" dirty="0" err="1" smtClean="0"/>
              <a:t>human</a:t>
            </a:r>
            <a:endParaRPr lang="fr-FR" dirty="0" smtClean="0"/>
          </a:p>
          <a:p>
            <a:r>
              <a:rPr lang="fr-FR" dirty="0" smtClean="0"/>
              <a:t>300 m/s (1080 km/h = 670 mile/h) = </a:t>
            </a:r>
            <a:r>
              <a:rPr lang="fr-FR" dirty="0" err="1" smtClean="0"/>
              <a:t>bullet</a:t>
            </a:r>
            <a:endParaRPr lang="fr-FR" dirty="0" smtClean="0"/>
          </a:p>
          <a:p>
            <a:r>
              <a:rPr lang="fr-FR" dirty="0" err="1" smtClean="0"/>
              <a:t>Problem</a:t>
            </a:r>
            <a:r>
              <a:rPr lang="fr-FR" dirty="0" smtClean="0"/>
              <a:t> : friction, </a:t>
            </a:r>
            <a:r>
              <a:rPr lang="fr-FR" dirty="0" err="1" smtClean="0"/>
              <a:t>proportional</a:t>
            </a:r>
            <a:r>
              <a:rPr lang="fr-FR" dirty="0" smtClean="0"/>
              <a:t> to v</a:t>
            </a:r>
            <a:r>
              <a:rPr lang="fr-FR" baseline="30000" dirty="0" smtClean="0"/>
              <a:t>2</a:t>
            </a:r>
          </a:p>
          <a:p>
            <a:r>
              <a:rPr lang="fr-FR" dirty="0" smtClean="0"/>
              <a:t>Max speed : </a:t>
            </a:r>
            <a:r>
              <a:rPr lang="fr-FR" dirty="0" err="1" smtClean="0"/>
              <a:t>only</a:t>
            </a:r>
            <a:r>
              <a:rPr lang="fr-FR" dirty="0" smtClean="0"/>
              <a:t> 3 times </a:t>
            </a:r>
            <a:r>
              <a:rPr lang="fr-FR" dirty="0" err="1" smtClean="0"/>
              <a:t>faster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a </a:t>
            </a:r>
            <a:r>
              <a:rPr lang="fr-FR" dirty="0" err="1" smtClean="0"/>
              <a:t>human</a:t>
            </a:r>
            <a:endParaRPr lang="fr-FR" dirty="0"/>
          </a:p>
        </p:txBody>
      </p:sp>
      <p:pic>
        <p:nvPicPr>
          <p:cNvPr id="4" name="Image 3" descr="superman ru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558" y="4071311"/>
            <a:ext cx="4354590" cy="2641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1938 – A new </a:t>
            </a:r>
            <a:r>
              <a:rPr lang="fr-FR" dirty="0" err="1" smtClean="0"/>
              <a:t>hero</a:t>
            </a:r>
            <a:endParaRPr lang="fr-FR" dirty="0"/>
          </a:p>
        </p:txBody>
      </p:sp>
      <p:pic>
        <p:nvPicPr>
          <p:cNvPr id="4" name="Image 3" descr="action comic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321" y="1550343"/>
            <a:ext cx="3173377" cy="486479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537" y="1417639"/>
            <a:ext cx="3471284" cy="5118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Another</a:t>
            </a:r>
            <a:r>
              <a:rPr lang="fr-FR" dirty="0" smtClean="0"/>
              <a:t> </a:t>
            </a:r>
            <a:r>
              <a:rPr lang="fr-FR" dirty="0" err="1" smtClean="0"/>
              <a:t>superhero</a:t>
            </a:r>
            <a:r>
              <a:rPr lang="fr-FR" dirty="0" smtClean="0"/>
              <a:t> : (Gi)</a:t>
            </a:r>
            <a:r>
              <a:rPr lang="fr-FR" dirty="0" err="1" smtClean="0"/>
              <a:t>Ant-man</a:t>
            </a:r>
            <a:r>
              <a:rPr lang="fr-FR" dirty="0" smtClean="0"/>
              <a:t> !</a:t>
            </a:r>
            <a:endParaRPr lang="fr-FR" dirty="0"/>
          </a:p>
        </p:txBody>
      </p:sp>
      <p:pic>
        <p:nvPicPr>
          <p:cNvPr id="4" name="Image 3" descr="399px-ANTMAN001_colco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06" y="1454722"/>
            <a:ext cx="3429888" cy="5148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 descr="avengers_origin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444" y="3862882"/>
            <a:ext cx="5368646" cy="2740246"/>
          </a:xfrm>
          <a:prstGeom prst="rect">
            <a:avLst/>
          </a:prstGeom>
        </p:spPr>
      </p:pic>
      <p:pic>
        <p:nvPicPr>
          <p:cNvPr id="7" name="Image 6" descr="antman logo.png"/>
          <p:cNvPicPr>
            <a:picLocks noChangeAspect="1"/>
          </p:cNvPicPr>
          <p:nvPr/>
        </p:nvPicPr>
        <p:blipFill>
          <a:blip r:embed="rId4"/>
          <a:srcRect t="18561"/>
          <a:stretch>
            <a:fillRect/>
          </a:stretch>
        </p:blipFill>
        <p:spPr>
          <a:xfrm>
            <a:off x="3972617" y="1789252"/>
            <a:ext cx="4852716" cy="167113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Another</a:t>
            </a:r>
            <a:r>
              <a:rPr lang="fr-FR" dirty="0" smtClean="0"/>
              <a:t> </a:t>
            </a:r>
            <a:r>
              <a:rPr lang="fr-FR" dirty="0" err="1" smtClean="0"/>
              <a:t>superhero</a:t>
            </a:r>
            <a:r>
              <a:rPr lang="fr-FR" dirty="0" smtClean="0"/>
              <a:t> : </a:t>
            </a:r>
            <a:r>
              <a:rPr lang="fr-FR" dirty="0" err="1" smtClean="0"/>
              <a:t>Ant-man</a:t>
            </a:r>
            <a:r>
              <a:rPr lang="fr-FR" dirty="0" smtClean="0"/>
              <a:t> !</a:t>
            </a:r>
            <a:endParaRPr lang="fr-FR" dirty="0"/>
          </a:p>
        </p:txBody>
      </p:sp>
      <p:pic>
        <p:nvPicPr>
          <p:cNvPr id="8" name="Superhero Origins- Ant Man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417638"/>
            <a:ext cx="9144000" cy="513948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Another</a:t>
            </a:r>
            <a:r>
              <a:rPr lang="fr-FR" dirty="0" smtClean="0"/>
              <a:t> </a:t>
            </a:r>
            <a:r>
              <a:rPr lang="fr-FR" dirty="0" err="1" smtClean="0"/>
              <a:t>superhero</a:t>
            </a:r>
            <a:r>
              <a:rPr lang="fr-FR" dirty="0" smtClean="0"/>
              <a:t> : </a:t>
            </a:r>
            <a:r>
              <a:rPr lang="fr-FR" dirty="0" err="1" smtClean="0"/>
              <a:t>Ant-man</a:t>
            </a:r>
            <a:r>
              <a:rPr lang="fr-FR" dirty="0" smtClean="0"/>
              <a:t> !</a:t>
            </a:r>
            <a:endParaRPr lang="fr-FR" dirty="0"/>
          </a:p>
        </p:txBody>
      </p:sp>
      <p:pic>
        <p:nvPicPr>
          <p:cNvPr id="5" name="Hd Ant Man Test Footage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418019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square-cube</a:t>
            </a:r>
            <a:r>
              <a:rPr lang="fr-FR" dirty="0" smtClean="0"/>
              <a:t> </a:t>
            </a:r>
            <a:r>
              <a:rPr lang="fr-FR" dirty="0" err="1" smtClean="0"/>
              <a:t>law</a:t>
            </a:r>
            <a:r>
              <a:rPr lang="fr-FR" dirty="0" smtClean="0"/>
              <a:t> - stress</a:t>
            </a:r>
            <a:endParaRPr lang="fr-FR" dirty="0"/>
          </a:p>
        </p:txBody>
      </p:sp>
      <p:sp>
        <p:nvSpPr>
          <p:cNvPr id="15" name="Cube 14"/>
          <p:cNvSpPr/>
          <p:nvPr/>
        </p:nvSpPr>
        <p:spPr>
          <a:xfrm>
            <a:off x="3393091" y="1838847"/>
            <a:ext cx="2375858" cy="2375858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2299036" y="4626079"/>
            <a:ext cx="4746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Stress </a:t>
            </a:r>
            <a:r>
              <a:rPr lang="fr-FR" dirty="0" err="1" smtClean="0"/>
              <a:t>at</a:t>
            </a:r>
            <a:r>
              <a:rPr lang="fr-FR" dirty="0" smtClean="0"/>
              <a:t> the </a:t>
            </a:r>
            <a:r>
              <a:rPr lang="fr-FR" dirty="0" err="1" smtClean="0"/>
              <a:t>bottom</a:t>
            </a:r>
            <a:r>
              <a:rPr lang="fr-FR" dirty="0" smtClean="0"/>
              <a:t> of the cube : s = F/A = Mg/A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2967761" y="5747091"/>
            <a:ext cx="3414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Much </a:t>
            </a:r>
            <a:r>
              <a:rPr lang="fr-FR" dirty="0" err="1" smtClean="0"/>
              <a:t>higher</a:t>
            </a:r>
            <a:r>
              <a:rPr lang="fr-FR" dirty="0" smtClean="0"/>
              <a:t> for </a:t>
            </a:r>
            <a:r>
              <a:rPr lang="fr-FR" dirty="0" err="1" smtClean="0"/>
              <a:t>larger</a:t>
            </a:r>
            <a:r>
              <a:rPr lang="fr-FR" dirty="0" smtClean="0"/>
              <a:t> structures !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3823893" y="5229423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Multiplied</a:t>
            </a:r>
            <a:r>
              <a:rPr lang="fr-FR" dirty="0" smtClean="0"/>
              <a:t> by L</a:t>
            </a:r>
            <a:endParaRPr lang="fr-F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73035" y="1871340"/>
            <a:ext cx="2673780" cy="4076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 descr="legoeffi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474" y="1871340"/>
            <a:ext cx="4076335" cy="4076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square-cube</a:t>
            </a:r>
            <a:r>
              <a:rPr lang="fr-FR" dirty="0" smtClean="0"/>
              <a:t> </a:t>
            </a:r>
            <a:r>
              <a:rPr lang="fr-FR" dirty="0" err="1" smtClean="0"/>
              <a:t>law</a:t>
            </a:r>
            <a:r>
              <a:rPr lang="fr-FR" dirty="0" smtClean="0"/>
              <a:t> - stress</a:t>
            </a:r>
            <a:endParaRPr lang="fr-F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square-cube</a:t>
            </a:r>
            <a:r>
              <a:rPr lang="fr-FR" dirty="0" smtClean="0"/>
              <a:t> </a:t>
            </a:r>
            <a:r>
              <a:rPr lang="fr-FR" dirty="0" err="1" smtClean="0"/>
              <a:t>law</a:t>
            </a:r>
            <a:r>
              <a:rPr lang="fr-FR" dirty="0" smtClean="0"/>
              <a:t> - stress</a:t>
            </a:r>
            <a:endParaRPr lang="fr-FR" dirty="0"/>
          </a:p>
        </p:txBody>
      </p:sp>
      <p:pic>
        <p:nvPicPr>
          <p:cNvPr id="6" name="Image 5" descr="giant ant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364" y="1585288"/>
            <a:ext cx="3315952" cy="4875735"/>
          </a:xfrm>
          <a:prstGeom prst="rect">
            <a:avLst/>
          </a:prstGeom>
        </p:spPr>
      </p:pic>
      <p:pic>
        <p:nvPicPr>
          <p:cNvPr id="9" name="Image 8" descr="giant ants 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585" y="1585288"/>
            <a:ext cx="3173742" cy="487573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square-cube</a:t>
            </a:r>
            <a:r>
              <a:rPr lang="fr-FR" dirty="0" smtClean="0"/>
              <a:t> </a:t>
            </a:r>
            <a:r>
              <a:rPr lang="fr-FR" dirty="0" err="1" smtClean="0"/>
              <a:t>law</a:t>
            </a:r>
            <a:r>
              <a:rPr lang="fr-FR" dirty="0" smtClean="0"/>
              <a:t> - stress</a:t>
            </a:r>
            <a:endParaRPr lang="fr-FR" dirty="0"/>
          </a:p>
        </p:txBody>
      </p:sp>
      <p:pic>
        <p:nvPicPr>
          <p:cNvPr id="5" name="Image 4" descr="ant.jpg"/>
          <p:cNvPicPr>
            <a:picLocks noChangeAspect="1"/>
          </p:cNvPicPr>
          <p:nvPr/>
        </p:nvPicPr>
        <p:blipFill>
          <a:blip r:embed="rId2"/>
          <a:srcRect t="7913"/>
          <a:stretch>
            <a:fillRect/>
          </a:stretch>
        </p:blipFill>
        <p:spPr>
          <a:xfrm>
            <a:off x="4434622" y="2144274"/>
            <a:ext cx="4656308" cy="2708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 descr="elephan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144274"/>
            <a:ext cx="3921618" cy="2720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corpionfigh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17638"/>
            <a:ext cx="4431998" cy="5274538"/>
          </a:xfrm>
          <a:prstGeom prst="rect">
            <a:avLst/>
          </a:prstGeom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square-cube</a:t>
            </a:r>
            <a:r>
              <a:rPr lang="fr-FR" dirty="0" smtClean="0"/>
              <a:t> </a:t>
            </a:r>
            <a:r>
              <a:rPr lang="fr-FR" dirty="0" err="1" smtClean="0"/>
              <a:t>law</a:t>
            </a:r>
            <a:r>
              <a:rPr lang="fr-FR" dirty="0" smtClean="0"/>
              <a:t> - stress</a:t>
            </a:r>
            <a:endParaRPr lang="fr-FR" dirty="0"/>
          </a:p>
        </p:txBody>
      </p:sp>
      <p:pic>
        <p:nvPicPr>
          <p:cNvPr id="5" name="Image 4" descr="20050804comiccon05scifi4.jpg"/>
          <p:cNvPicPr>
            <a:picLocks noChangeAspect="1"/>
          </p:cNvPicPr>
          <p:nvPr/>
        </p:nvPicPr>
        <p:blipFill>
          <a:blip r:embed="rId4"/>
          <a:srcRect l="64667" r="11071"/>
          <a:stretch>
            <a:fillRect/>
          </a:stretch>
        </p:blipFill>
        <p:spPr>
          <a:xfrm>
            <a:off x="5913189" y="1599057"/>
            <a:ext cx="2218476" cy="2647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oneTexte 5"/>
          <p:cNvSpPr txBox="1"/>
          <p:nvPr/>
        </p:nvSpPr>
        <p:spPr>
          <a:xfrm>
            <a:off x="5022499" y="4436623"/>
            <a:ext cx="39851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Bad news for </a:t>
            </a:r>
            <a:r>
              <a:rPr lang="fr-FR" sz="2800" dirty="0" err="1" smtClean="0"/>
              <a:t>Giant-man</a:t>
            </a:r>
            <a:r>
              <a:rPr lang="fr-FR" sz="2800" dirty="0" smtClean="0"/>
              <a:t> !</a:t>
            </a:r>
          </a:p>
          <a:p>
            <a:pPr algn="ctr"/>
            <a:endParaRPr lang="fr-FR" sz="2800" dirty="0" smtClean="0"/>
          </a:p>
          <a:p>
            <a:pPr algn="ctr"/>
            <a:r>
              <a:rPr lang="fr-FR" sz="2800" dirty="0" smtClean="0"/>
              <a:t>(but </a:t>
            </a:r>
            <a:r>
              <a:rPr lang="fr-FR" sz="2800" dirty="0" err="1" smtClean="0"/>
              <a:t>also</a:t>
            </a:r>
            <a:r>
              <a:rPr lang="fr-FR" sz="2800" dirty="0" smtClean="0"/>
              <a:t> for King Kong and </a:t>
            </a:r>
            <a:r>
              <a:rPr lang="fr-FR" sz="2800" dirty="0" err="1" smtClean="0"/>
              <a:t>Godzilla</a:t>
            </a:r>
            <a:r>
              <a:rPr lang="fr-FR" sz="2800" dirty="0" smtClean="0"/>
              <a:t>)</a:t>
            </a:r>
            <a:endParaRPr lang="fr-FR" sz="2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dirty="0" err="1" smtClean="0"/>
              <a:t>Ant-man’s</a:t>
            </a:r>
            <a:r>
              <a:rPr lang="fr-FR" dirty="0" smtClean="0"/>
              <a:t> </a:t>
            </a:r>
            <a:r>
              <a:rPr lang="fr-FR" dirty="0" err="1" smtClean="0"/>
              <a:t>daily</a:t>
            </a:r>
            <a:r>
              <a:rPr lang="fr-FR" dirty="0" smtClean="0"/>
              <a:t> </a:t>
            </a:r>
            <a:r>
              <a:rPr lang="fr-FR" dirty="0" err="1" smtClean="0"/>
              <a:t>problems</a:t>
            </a:r>
            <a:endParaRPr lang="fr-FR" dirty="0"/>
          </a:p>
        </p:txBody>
      </p:sp>
      <p:pic>
        <p:nvPicPr>
          <p:cNvPr id="8" name="Image 7" descr="ant drink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436" y="2621960"/>
            <a:ext cx="3495927" cy="2324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 descr="ant wat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6975" y="2599189"/>
            <a:ext cx="3502736" cy="2347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square-cube</a:t>
            </a:r>
            <a:r>
              <a:rPr lang="fr-FR" dirty="0" smtClean="0"/>
              <a:t> </a:t>
            </a:r>
            <a:r>
              <a:rPr lang="fr-FR" dirty="0" err="1" smtClean="0"/>
              <a:t>law</a:t>
            </a:r>
            <a:r>
              <a:rPr lang="fr-FR" dirty="0" smtClean="0"/>
              <a:t> - </a:t>
            </a:r>
            <a:r>
              <a:rPr lang="fr-FR" dirty="0" err="1" smtClean="0"/>
              <a:t>temperature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515991"/>
          </a:xfrm>
        </p:spPr>
        <p:txBody>
          <a:bodyPr/>
          <a:lstStyle/>
          <a:p>
            <a:r>
              <a:rPr lang="fr-FR" dirty="0" err="1" smtClean="0"/>
              <a:t>Energy</a:t>
            </a:r>
            <a:r>
              <a:rPr lang="fr-FR" dirty="0" smtClean="0"/>
              <a:t> (</a:t>
            </a:r>
            <a:r>
              <a:rPr lang="fr-FR" dirty="0" err="1" smtClean="0"/>
              <a:t>heat</a:t>
            </a:r>
            <a:r>
              <a:rPr lang="fr-FR" dirty="0" smtClean="0"/>
              <a:t>) </a:t>
            </a:r>
            <a:r>
              <a:rPr lang="fr-FR" dirty="0" err="1" smtClean="0"/>
              <a:t>produced</a:t>
            </a:r>
            <a:r>
              <a:rPr lang="fr-FR" dirty="0" smtClean="0"/>
              <a:t> : </a:t>
            </a:r>
            <a:r>
              <a:rPr lang="fr-FR" dirty="0" err="1" smtClean="0"/>
              <a:t>proportional</a:t>
            </a:r>
            <a:r>
              <a:rPr lang="fr-FR" dirty="0" smtClean="0"/>
              <a:t> to a volume</a:t>
            </a:r>
          </a:p>
          <a:p>
            <a:r>
              <a:rPr lang="fr-FR" dirty="0" err="1" smtClean="0"/>
              <a:t>Energy</a:t>
            </a:r>
            <a:r>
              <a:rPr lang="fr-FR" dirty="0" smtClean="0"/>
              <a:t> (</a:t>
            </a:r>
            <a:r>
              <a:rPr lang="fr-FR" dirty="0" err="1" smtClean="0"/>
              <a:t>heat</a:t>
            </a:r>
            <a:r>
              <a:rPr lang="fr-FR" dirty="0" smtClean="0"/>
              <a:t>) </a:t>
            </a:r>
            <a:r>
              <a:rPr lang="fr-FR" dirty="0" err="1" smtClean="0"/>
              <a:t>dissipated</a:t>
            </a:r>
            <a:r>
              <a:rPr lang="fr-FR" dirty="0" smtClean="0"/>
              <a:t> : </a:t>
            </a:r>
            <a:r>
              <a:rPr lang="fr-FR" dirty="0" err="1" smtClean="0"/>
              <a:t>proportional</a:t>
            </a:r>
            <a:r>
              <a:rPr lang="fr-FR" dirty="0" smtClean="0"/>
              <a:t> to a surface</a:t>
            </a:r>
            <a:endParaRPr lang="fr-FR" dirty="0"/>
          </a:p>
        </p:txBody>
      </p:sp>
      <p:pic>
        <p:nvPicPr>
          <p:cNvPr id="4" name="Image 3" descr="souris blanch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095" y="3878785"/>
            <a:ext cx="2720623" cy="2720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 descr="elepha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094" y="3878784"/>
            <a:ext cx="3921618" cy="2720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Impressive </a:t>
            </a:r>
            <a:r>
              <a:rPr lang="fr-FR" dirty="0" err="1" smtClean="0"/>
              <a:t>powers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229" y="1545243"/>
            <a:ext cx="8377542" cy="475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1932 : </a:t>
            </a:r>
            <a:r>
              <a:rPr lang="fr-FR" dirty="0" err="1" smtClean="0"/>
              <a:t>Kleiber’s</a:t>
            </a:r>
            <a:r>
              <a:rPr lang="fr-FR" dirty="0" smtClean="0"/>
              <a:t> </a:t>
            </a:r>
            <a:r>
              <a:rPr lang="fr-FR" dirty="0" err="1" smtClean="0"/>
              <a:t>law</a:t>
            </a:r>
            <a:endParaRPr lang="fr-FR" dirty="0"/>
          </a:p>
        </p:txBody>
      </p:sp>
      <p:pic>
        <p:nvPicPr>
          <p:cNvPr id="7" name="Image 6" descr="I10-83-metaboli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594" y="1417638"/>
            <a:ext cx="6461806" cy="435301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964913" y="5830279"/>
            <a:ext cx="7076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Power </a:t>
            </a:r>
            <a:r>
              <a:rPr lang="fr-FR" sz="2400" dirty="0" err="1" smtClean="0"/>
              <a:t>proportional</a:t>
            </a:r>
            <a:r>
              <a:rPr lang="fr-FR" sz="2400" dirty="0" smtClean="0"/>
              <a:t> to m</a:t>
            </a:r>
            <a:r>
              <a:rPr lang="fr-FR" sz="2400" baseline="30000" dirty="0" smtClean="0"/>
              <a:t>3/4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937574" y="2243513"/>
            <a:ext cx="1565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19C632"/>
                </a:solidFill>
              </a:rPr>
              <a:t>Slope</a:t>
            </a:r>
            <a:r>
              <a:rPr lang="fr-FR" dirty="0" smtClean="0">
                <a:solidFill>
                  <a:srgbClr val="19C632"/>
                </a:solidFill>
              </a:rPr>
              <a:t> = 3/4</a:t>
            </a:r>
            <a:endParaRPr lang="fr-FR" dirty="0">
              <a:solidFill>
                <a:srgbClr val="19C632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61838" y="6267334"/>
            <a:ext cx="8082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Power per kg </a:t>
            </a:r>
            <a:r>
              <a:rPr lang="fr-FR" sz="2400" dirty="0" err="1" smtClean="0"/>
              <a:t>proportional</a:t>
            </a:r>
            <a:r>
              <a:rPr lang="fr-FR" sz="2400" dirty="0" smtClean="0"/>
              <a:t> to 1/m</a:t>
            </a:r>
            <a:r>
              <a:rPr lang="fr-FR" sz="2400" baseline="30000" dirty="0" smtClean="0"/>
              <a:t>1/4</a:t>
            </a:r>
            <a:r>
              <a:rPr lang="fr-FR" sz="2400" dirty="0" smtClean="0"/>
              <a:t> </a:t>
            </a:r>
          </a:p>
        </p:txBody>
      </p:sp>
      <p:grpSp>
        <p:nvGrpSpPr>
          <p:cNvPr id="19" name="Grouper 10"/>
          <p:cNvGrpSpPr/>
          <p:nvPr/>
        </p:nvGrpSpPr>
        <p:grpSpPr>
          <a:xfrm>
            <a:off x="4053391" y="1347513"/>
            <a:ext cx="2652240" cy="439457"/>
            <a:chOff x="3113897" y="3249388"/>
            <a:chExt cx="2652240" cy="439457"/>
          </a:xfrm>
        </p:grpSpPr>
        <p:sp>
          <p:nvSpPr>
            <p:cNvPr id="20" name="Ellipse 19"/>
            <p:cNvSpPr/>
            <p:nvPr/>
          </p:nvSpPr>
          <p:spPr>
            <a:xfrm>
              <a:off x="5571461" y="3249388"/>
              <a:ext cx="194676" cy="1946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1" name="Connecteur droit avec flèche 20"/>
            <p:cNvCxnSpPr/>
            <p:nvPr/>
          </p:nvCxnSpPr>
          <p:spPr>
            <a:xfrm flipV="1">
              <a:off x="4247948" y="3393736"/>
              <a:ext cx="1146350" cy="11620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/>
            <p:cNvSpPr txBox="1"/>
            <p:nvPr/>
          </p:nvSpPr>
          <p:spPr>
            <a:xfrm>
              <a:off x="3113897" y="3319513"/>
              <a:ext cx="12885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Superman</a:t>
              </a:r>
              <a:endParaRPr lang="fr-FR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 </a:t>
            </a:r>
            <a:r>
              <a:rPr lang="fr-FR" dirty="0" err="1" smtClean="0"/>
              <a:t>fast</a:t>
            </a:r>
            <a:r>
              <a:rPr lang="fr-FR" dirty="0" smtClean="0"/>
              <a:t> </a:t>
            </a:r>
            <a:r>
              <a:rPr lang="fr-FR" dirty="0" err="1" smtClean="0"/>
              <a:t>beating</a:t>
            </a:r>
            <a:r>
              <a:rPr lang="fr-FR" dirty="0" smtClean="0"/>
              <a:t> </a:t>
            </a:r>
            <a:r>
              <a:rPr lang="fr-FR" dirty="0" err="1" smtClean="0"/>
              <a:t>heart</a:t>
            </a:r>
            <a:r>
              <a:rPr lang="fr-FR" dirty="0" smtClean="0"/>
              <a:t>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03901"/>
            <a:ext cx="8229600" cy="4122262"/>
          </a:xfrm>
        </p:spPr>
        <p:txBody>
          <a:bodyPr/>
          <a:lstStyle/>
          <a:p>
            <a:r>
              <a:rPr lang="fr-FR" dirty="0" smtClean="0"/>
              <a:t>Blood </a:t>
            </a:r>
            <a:r>
              <a:rPr lang="fr-FR" dirty="0" err="1" smtClean="0"/>
              <a:t>brings</a:t>
            </a:r>
            <a:r>
              <a:rPr lang="fr-FR" dirty="0" smtClean="0"/>
              <a:t> </a:t>
            </a:r>
            <a:r>
              <a:rPr lang="fr-FR" dirty="0" err="1" smtClean="0"/>
              <a:t>nutrients</a:t>
            </a:r>
            <a:r>
              <a:rPr lang="fr-FR" dirty="0" smtClean="0"/>
              <a:t> and </a:t>
            </a:r>
            <a:r>
              <a:rPr lang="fr-FR" dirty="0" err="1" smtClean="0"/>
              <a:t>oxygen</a:t>
            </a:r>
            <a:r>
              <a:rPr lang="fr-FR" dirty="0" smtClean="0"/>
              <a:t> to </a:t>
            </a:r>
            <a:r>
              <a:rPr lang="fr-FR" dirty="0" err="1" smtClean="0"/>
              <a:t>organs</a:t>
            </a:r>
            <a:endParaRPr lang="fr-FR" dirty="0" smtClean="0"/>
          </a:p>
          <a:p>
            <a:r>
              <a:rPr lang="fr-FR" dirty="0" smtClean="0"/>
              <a:t>Power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proportional</a:t>
            </a:r>
            <a:r>
              <a:rPr lang="fr-FR" dirty="0" smtClean="0"/>
              <a:t> to </a:t>
            </a:r>
            <a:r>
              <a:rPr lang="fr-FR" dirty="0" err="1" smtClean="0"/>
              <a:t>blood</a:t>
            </a:r>
            <a:r>
              <a:rPr lang="fr-FR" dirty="0" smtClean="0"/>
              <a:t> flow</a:t>
            </a:r>
          </a:p>
          <a:p>
            <a:r>
              <a:rPr lang="fr-FR" dirty="0" smtClean="0"/>
              <a:t>Blood flow             </a:t>
            </a:r>
            <a:r>
              <a:rPr lang="fr-FR" dirty="0" err="1" smtClean="0"/>
              <a:t>heart</a:t>
            </a:r>
            <a:r>
              <a:rPr lang="fr-FR" dirty="0" smtClean="0"/>
              <a:t> </a:t>
            </a:r>
            <a:r>
              <a:rPr lang="fr-FR" dirty="0" err="1" smtClean="0"/>
              <a:t>frequency</a:t>
            </a:r>
            <a:r>
              <a:rPr lang="fr-FR" dirty="0" smtClean="0"/>
              <a:t> x</a:t>
            </a:r>
          </a:p>
          <a:p>
            <a:pPr>
              <a:buNone/>
            </a:pPr>
            <a:r>
              <a:rPr lang="fr-FR" dirty="0" smtClean="0"/>
              <a:t>												volume of </a:t>
            </a:r>
            <a:r>
              <a:rPr lang="fr-FR" dirty="0" err="1" smtClean="0"/>
              <a:t>blood</a:t>
            </a:r>
            <a:endParaRPr lang="fr-FR" dirty="0" smtClean="0"/>
          </a:p>
          <a:p>
            <a:r>
              <a:rPr lang="fr-FR" dirty="0" err="1" smtClean="0"/>
              <a:t>f</a:t>
            </a:r>
            <a:r>
              <a:rPr lang="fr-FR" baseline="-25000" dirty="0" err="1" smtClean="0"/>
              <a:t>heart</a:t>
            </a:r>
            <a:r>
              <a:rPr lang="fr-FR" dirty="0" smtClean="0"/>
              <a:t> </a:t>
            </a:r>
            <a:r>
              <a:rPr lang="fr-FR" dirty="0" err="1" smtClean="0"/>
              <a:t>proportional</a:t>
            </a:r>
            <a:r>
              <a:rPr lang="fr-FR" dirty="0" smtClean="0"/>
              <a:t> to m</a:t>
            </a:r>
            <a:r>
              <a:rPr lang="fr-FR" baseline="30000" dirty="0" smtClean="0"/>
              <a:t>1/4</a:t>
            </a:r>
          </a:p>
          <a:p>
            <a:r>
              <a:rPr lang="fr-FR" dirty="0" smtClean="0"/>
              <a:t>Life </a:t>
            </a:r>
            <a:r>
              <a:rPr lang="fr-FR" dirty="0" err="1" smtClean="0"/>
              <a:t>span</a:t>
            </a:r>
            <a:r>
              <a:rPr lang="fr-FR" dirty="0" smtClean="0"/>
              <a:t> </a:t>
            </a:r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proportional</a:t>
            </a:r>
            <a:r>
              <a:rPr lang="fr-FR" dirty="0" smtClean="0"/>
              <a:t> to m</a:t>
            </a:r>
            <a:r>
              <a:rPr lang="fr-FR" baseline="30000" dirty="0" smtClean="0"/>
              <a:t>1/4</a:t>
            </a:r>
            <a:r>
              <a:rPr lang="fr-FR" dirty="0" smtClean="0"/>
              <a:t> !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FR" dirty="0"/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2853507" y="3519669"/>
            <a:ext cx="81646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 </a:t>
            </a:r>
            <a:r>
              <a:rPr lang="fr-FR" dirty="0" err="1" smtClean="0"/>
              <a:t>fast</a:t>
            </a:r>
            <a:r>
              <a:rPr lang="fr-FR" dirty="0" smtClean="0"/>
              <a:t> </a:t>
            </a:r>
            <a:r>
              <a:rPr lang="fr-FR" dirty="0" err="1" smtClean="0"/>
              <a:t>beating</a:t>
            </a:r>
            <a:r>
              <a:rPr lang="fr-FR" dirty="0" smtClean="0"/>
              <a:t> </a:t>
            </a:r>
            <a:r>
              <a:rPr lang="fr-FR" dirty="0" err="1" smtClean="0"/>
              <a:t>heart</a:t>
            </a:r>
            <a:r>
              <a:rPr lang="fr-FR" dirty="0" smtClean="0"/>
              <a:t>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74041"/>
            <a:ext cx="8229600" cy="4122262"/>
          </a:xfrm>
        </p:spPr>
        <p:txBody>
          <a:bodyPr/>
          <a:lstStyle/>
          <a:p>
            <a:r>
              <a:rPr lang="fr-FR" dirty="0" err="1" smtClean="0"/>
              <a:t>f</a:t>
            </a:r>
            <a:r>
              <a:rPr lang="fr-FR" baseline="-25000" dirty="0" err="1" smtClean="0"/>
              <a:t>heart</a:t>
            </a:r>
            <a:r>
              <a:rPr lang="fr-FR" dirty="0" smtClean="0"/>
              <a:t> </a:t>
            </a:r>
            <a:r>
              <a:rPr lang="fr-FR" dirty="0" err="1" smtClean="0"/>
              <a:t>proportional</a:t>
            </a:r>
            <a:r>
              <a:rPr lang="fr-FR" dirty="0" smtClean="0"/>
              <a:t> to m</a:t>
            </a:r>
            <a:r>
              <a:rPr lang="fr-FR" baseline="30000" dirty="0" smtClean="0"/>
              <a:t>1/4</a:t>
            </a:r>
          </a:p>
          <a:p>
            <a:r>
              <a:rPr lang="fr-FR" dirty="0" smtClean="0"/>
              <a:t>Life </a:t>
            </a:r>
            <a:r>
              <a:rPr lang="fr-FR" dirty="0" err="1" smtClean="0"/>
              <a:t>span</a:t>
            </a:r>
            <a:r>
              <a:rPr lang="fr-FR" dirty="0" smtClean="0"/>
              <a:t> </a:t>
            </a:r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proportional</a:t>
            </a:r>
            <a:r>
              <a:rPr lang="fr-FR" dirty="0" smtClean="0"/>
              <a:t> to m</a:t>
            </a:r>
            <a:r>
              <a:rPr lang="fr-FR" baseline="30000" dirty="0" smtClean="0"/>
              <a:t>1/4</a:t>
            </a:r>
            <a:r>
              <a:rPr lang="fr-FR" dirty="0" smtClean="0"/>
              <a:t> !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FR" dirty="0"/>
          </a:p>
        </p:txBody>
      </p:sp>
      <p:grpSp>
        <p:nvGrpSpPr>
          <p:cNvPr id="16" name="Grouper 15"/>
          <p:cNvGrpSpPr/>
          <p:nvPr/>
        </p:nvGrpSpPr>
        <p:grpSpPr>
          <a:xfrm>
            <a:off x="882859" y="3084194"/>
            <a:ext cx="4716280" cy="3205218"/>
            <a:chOff x="2246787" y="3084194"/>
            <a:chExt cx="4716280" cy="3205218"/>
          </a:xfrm>
        </p:grpSpPr>
        <p:pic>
          <p:nvPicPr>
            <p:cNvPr id="7" name="Image 6" descr="life span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46787" y="3084194"/>
              <a:ext cx="4648054" cy="3205218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2375172" y="3249123"/>
              <a:ext cx="1306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Life </a:t>
              </a:r>
              <a:r>
                <a:rPr lang="fr-FR" dirty="0" err="1" smtClean="0"/>
                <a:t>span</a:t>
              </a:r>
              <a:r>
                <a:rPr lang="fr-FR" dirty="0" smtClean="0"/>
                <a:t> (y)</a:t>
              </a:r>
              <a:endParaRPr lang="fr-FR" dirty="0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5884151" y="5628131"/>
              <a:ext cx="10789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Mass (kg)</a:t>
              </a:r>
              <a:endParaRPr lang="fr-FR" dirty="0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3909138" y="3552479"/>
              <a:ext cx="600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man</a:t>
              </a:r>
              <a:endParaRPr lang="fr-FR" dirty="0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4436215" y="4782972"/>
              <a:ext cx="599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goat</a:t>
              </a:r>
              <a:endParaRPr lang="fr-FR" dirty="0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4763676" y="3544232"/>
              <a:ext cx="763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gorilla</a:t>
              </a:r>
              <a:endParaRPr lang="fr-FR" dirty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5802812" y="3409048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elephant</a:t>
              </a:r>
              <a:endParaRPr lang="fr-FR" dirty="0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3240999" y="5333022"/>
              <a:ext cx="8172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mouse</a:t>
              </a:r>
              <a:endParaRPr lang="fr-FR" dirty="0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3430805" y="3983060"/>
              <a:ext cx="4674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fox</a:t>
              </a:r>
              <a:endParaRPr lang="fr-FR" dirty="0"/>
            </a:p>
          </p:txBody>
        </p:sp>
      </p:grpSp>
      <p:sp>
        <p:nvSpPr>
          <p:cNvPr id="17" name="ZoneTexte 16"/>
          <p:cNvSpPr txBox="1"/>
          <p:nvPr/>
        </p:nvSpPr>
        <p:spPr>
          <a:xfrm>
            <a:off x="5805977" y="4115727"/>
            <a:ext cx="30019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Not a </a:t>
            </a:r>
            <a:r>
              <a:rPr lang="fr-FR" sz="2800" dirty="0" err="1" smtClean="0"/>
              <a:t>super-heart</a:t>
            </a:r>
            <a:r>
              <a:rPr lang="fr-FR" sz="2800" dirty="0" smtClean="0"/>
              <a:t> but a </a:t>
            </a:r>
            <a:r>
              <a:rPr lang="fr-FR" sz="2800" dirty="0" err="1" smtClean="0"/>
              <a:t>super-blood</a:t>
            </a:r>
            <a:r>
              <a:rPr lang="fr-FR" sz="2800" dirty="0" smtClean="0"/>
              <a:t> !</a:t>
            </a:r>
            <a:endParaRPr lang="fr-FR" sz="2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It’s</a:t>
            </a:r>
            <a:r>
              <a:rPr lang="fr-FR" dirty="0" smtClean="0"/>
              <a:t> a </a:t>
            </a:r>
            <a:r>
              <a:rPr lang="fr-FR" dirty="0" err="1" smtClean="0"/>
              <a:t>bird</a:t>
            </a:r>
            <a:r>
              <a:rPr lang="fr-FR" dirty="0" smtClean="0"/>
              <a:t> ! </a:t>
            </a:r>
            <a:r>
              <a:rPr lang="fr-FR" dirty="0" err="1" smtClean="0"/>
              <a:t>It’s</a:t>
            </a:r>
            <a:r>
              <a:rPr lang="fr-FR" dirty="0" smtClean="0"/>
              <a:t> a plane !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5163170"/>
            <a:ext cx="8229600" cy="1310337"/>
          </a:xfrm>
        </p:spPr>
        <p:txBody>
          <a:bodyPr>
            <a:normAutofit fontScale="92500"/>
          </a:bodyPr>
          <a:lstStyle/>
          <a:p>
            <a:r>
              <a:rPr lang="fr-FR" dirty="0" err="1" smtClean="0"/>
              <a:t>Necessary</a:t>
            </a:r>
            <a:r>
              <a:rPr lang="fr-FR" dirty="0" smtClean="0"/>
              <a:t> speed : 70 km/h (100 </a:t>
            </a:r>
            <a:r>
              <a:rPr lang="fr-FR" dirty="0" err="1" smtClean="0"/>
              <a:t>mph</a:t>
            </a:r>
            <a:r>
              <a:rPr lang="fr-FR" dirty="0" smtClean="0"/>
              <a:t>)</a:t>
            </a:r>
          </a:p>
          <a:p>
            <a:r>
              <a:rPr lang="fr-FR" dirty="0" smtClean="0"/>
              <a:t>Power </a:t>
            </a:r>
            <a:r>
              <a:rPr lang="fr-FR" dirty="0" err="1" smtClean="0"/>
              <a:t>needed</a:t>
            </a:r>
            <a:r>
              <a:rPr lang="fr-FR" dirty="0" smtClean="0"/>
              <a:t> to </a:t>
            </a:r>
            <a:r>
              <a:rPr lang="fr-FR" dirty="0" err="1" smtClean="0"/>
              <a:t>overcome</a:t>
            </a:r>
            <a:r>
              <a:rPr lang="fr-FR" dirty="0" smtClean="0"/>
              <a:t> drag : 2,000,000 W</a:t>
            </a:r>
            <a:endParaRPr lang="fr-FR" dirty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6507" y="1719304"/>
            <a:ext cx="6990986" cy="3112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457200" y="2432719"/>
            <a:ext cx="5002397" cy="2811680"/>
          </a:xfrm>
        </p:spPr>
        <p:txBody>
          <a:bodyPr/>
          <a:lstStyle/>
          <a:p>
            <a:r>
              <a:rPr lang="fr-FR" dirty="0" smtClean="0"/>
              <a:t>480 kcal per second</a:t>
            </a:r>
          </a:p>
          <a:p>
            <a:r>
              <a:rPr lang="fr-FR" dirty="0" err="1" smtClean="0"/>
              <a:t>Efficiency</a:t>
            </a:r>
            <a:r>
              <a:rPr lang="fr-FR" dirty="0" smtClean="0"/>
              <a:t> of 25%</a:t>
            </a:r>
          </a:p>
          <a:p>
            <a:r>
              <a:rPr lang="fr-FR" dirty="0" smtClean="0"/>
              <a:t>… </a:t>
            </a:r>
            <a:r>
              <a:rPr lang="fr-FR" dirty="0" err="1" smtClean="0"/>
              <a:t>equivalent</a:t>
            </a:r>
            <a:r>
              <a:rPr lang="fr-FR" dirty="0" smtClean="0"/>
              <a:t> of 2 lunches </a:t>
            </a:r>
            <a:r>
              <a:rPr lang="fr-FR" dirty="0" err="1" smtClean="0"/>
              <a:t>consumed</a:t>
            </a:r>
            <a:r>
              <a:rPr lang="fr-FR" dirty="0" smtClean="0"/>
              <a:t> </a:t>
            </a:r>
            <a:r>
              <a:rPr lang="fr-FR" b="1" dirty="0" smtClean="0"/>
              <a:t>per second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Food for </a:t>
            </a:r>
            <a:r>
              <a:rPr lang="fr-FR" dirty="0" err="1" smtClean="0"/>
              <a:t>thought</a:t>
            </a:r>
            <a:endParaRPr lang="fr-FR" dirty="0"/>
          </a:p>
        </p:txBody>
      </p:sp>
      <p:pic>
        <p:nvPicPr>
          <p:cNvPr id="6" name="Image 5" descr="superman burger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597" y="2030322"/>
            <a:ext cx="3469642" cy="3907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457200" y="1921437"/>
            <a:ext cx="8229600" cy="4749986"/>
          </a:xfrm>
        </p:spPr>
        <p:txBody>
          <a:bodyPr>
            <a:normAutofit/>
          </a:bodyPr>
          <a:lstStyle/>
          <a:p>
            <a:r>
              <a:rPr lang="fr-FR" dirty="0" err="1" smtClean="0"/>
              <a:t>Telescopic</a:t>
            </a:r>
            <a:r>
              <a:rPr lang="fr-FR" dirty="0" smtClean="0"/>
              <a:t> vision</a:t>
            </a:r>
          </a:p>
          <a:p>
            <a:r>
              <a:rPr lang="fr-FR" dirty="0" smtClean="0"/>
              <a:t>Night/</a:t>
            </a:r>
            <a:r>
              <a:rPr lang="fr-FR" dirty="0" err="1" smtClean="0"/>
              <a:t>infrared</a:t>
            </a:r>
            <a:r>
              <a:rPr lang="fr-FR" dirty="0" smtClean="0"/>
              <a:t> vision</a:t>
            </a:r>
          </a:p>
          <a:p>
            <a:r>
              <a:rPr lang="fr-FR" dirty="0" err="1" smtClean="0"/>
              <a:t>Heat</a:t>
            </a:r>
            <a:r>
              <a:rPr lang="fr-FR" dirty="0" smtClean="0"/>
              <a:t> vision</a:t>
            </a:r>
          </a:p>
          <a:p>
            <a:r>
              <a:rPr lang="fr-FR" dirty="0" err="1" smtClean="0"/>
              <a:t>X-ray</a:t>
            </a:r>
            <a:r>
              <a:rPr lang="fr-FR" dirty="0" smtClean="0"/>
              <a:t> vision</a:t>
            </a:r>
          </a:p>
          <a:p>
            <a:r>
              <a:rPr lang="fr-FR" dirty="0" err="1" smtClean="0"/>
              <a:t>Super-hearing</a:t>
            </a:r>
            <a:endParaRPr lang="fr-FR" dirty="0" smtClean="0"/>
          </a:p>
          <a:p>
            <a:r>
              <a:rPr lang="fr-FR" dirty="0" err="1" smtClean="0"/>
              <a:t>Freeze</a:t>
            </a:r>
            <a:r>
              <a:rPr lang="fr-FR" dirty="0" smtClean="0"/>
              <a:t> </a:t>
            </a:r>
            <a:r>
              <a:rPr lang="fr-FR" dirty="0" err="1" smtClean="0"/>
              <a:t>breath</a:t>
            </a:r>
            <a:endParaRPr lang="fr-FR" dirty="0" smtClean="0"/>
          </a:p>
          <a:p>
            <a:r>
              <a:rPr lang="fr-FR" dirty="0" smtClean="0"/>
              <a:t>…</a:t>
            </a:r>
          </a:p>
          <a:p>
            <a:endParaRPr lang="fr-FR" dirty="0" smtClean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Other</a:t>
            </a:r>
            <a:r>
              <a:rPr lang="fr-FR" dirty="0" smtClean="0"/>
              <a:t> (cool?) </a:t>
            </a:r>
            <a:r>
              <a:rPr lang="fr-FR" dirty="0" err="1" smtClean="0"/>
              <a:t>superpowers</a:t>
            </a:r>
            <a:endParaRPr lang="fr-FR" dirty="0"/>
          </a:p>
        </p:txBody>
      </p:sp>
      <p:pic>
        <p:nvPicPr>
          <p:cNvPr id="5" name="Image 4" descr="clark k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0314" y="1557828"/>
            <a:ext cx="3849758" cy="4845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upeman logo wallpaper 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183595" y="6018666"/>
            <a:ext cx="3960405" cy="710017"/>
          </a:xfrm>
        </p:spPr>
        <p:txBody>
          <a:bodyPr/>
          <a:lstStyle/>
          <a:p>
            <a:r>
              <a:rPr lang="fr-FR" dirty="0" smtClean="0"/>
              <a:t>Jean-Baptiste Boin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</a:rPr>
              <a:t>Thanks</a:t>
            </a:r>
            <a:r>
              <a:rPr lang="fr-FR" dirty="0" smtClean="0">
                <a:solidFill>
                  <a:schemeClr val="bg1"/>
                </a:solidFill>
              </a:rPr>
              <a:t> ! Questions ?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Super Man Theme Tun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9144000" y="6635814"/>
            <a:ext cx="185737" cy="18573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5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Impressive </a:t>
            </a:r>
            <a:r>
              <a:rPr lang="fr-FR" dirty="0" err="1" smtClean="0"/>
              <a:t>powers</a:t>
            </a:r>
            <a:endParaRPr lang="fr-FR" dirty="0"/>
          </a:p>
        </p:txBody>
      </p:sp>
      <p:pic>
        <p:nvPicPr>
          <p:cNvPr id="6" name="smallville clark jumping between buildings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625855"/>
            <a:ext cx="9144000" cy="4572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Super-strength</a:t>
            </a:r>
            <a:r>
              <a:rPr lang="fr-FR" dirty="0" smtClean="0"/>
              <a:t> : First argument</a:t>
            </a:r>
            <a:endParaRPr lang="fr-FR" dirty="0"/>
          </a:p>
        </p:txBody>
      </p:sp>
      <p:pic>
        <p:nvPicPr>
          <p:cNvPr id="5" name="Image 4" descr="krypt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49405"/>
            <a:ext cx="9144001" cy="464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Super-strength</a:t>
            </a:r>
            <a:r>
              <a:rPr lang="fr-FR" dirty="0" smtClean="0"/>
              <a:t> : First argument</a:t>
            </a:r>
            <a:endParaRPr lang="fr-FR" dirty="0"/>
          </a:p>
        </p:txBody>
      </p:sp>
      <p:pic>
        <p:nvPicPr>
          <p:cNvPr id="4" name="Bunny hopping on the Moon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59204" y="1417638"/>
            <a:ext cx="6614764" cy="496107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Quick </a:t>
            </a:r>
            <a:r>
              <a:rPr lang="fr-FR" dirty="0" err="1" smtClean="0"/>
              <a:t>aside</a:t>
            </a:r>
            <a:r>
              <a:rPr lang="fr-FR" dirty="0" smtClean="0"/>
              <a:t>…</a:t>
            </a:r>
            <a:endParaRPr lang="fr-FR" dirty="0"/>
          </a:p>
        </p:txBody>
      </p:sp>
      <p:pic>
        <p:nvPicPr>
          <p:cNvPr id="16" name="Image 15" descr="metric-syste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5974"/>
            <a:ext cx="9144001" cy="4022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ZoneTexte 16"/>
          <p:cNvSpPr txBox="1"/>
          <p:nvPr/>
        </p:nvSpPr>
        <p:spPr>
          <a:xfrm>
            <a:off x="1381277" y="5775646"/>
            <a:ext cx="6023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Countries </a:t>
            </a:r>
            <a:r>
              <a:rPr lang="fr-FR" sz="2400" dirty="0" err="1" smtClean="0"/>
              <a:t>officially</a:t>
            </a:r>
            <a:r>
              <a:rPr lang="fr-FR" sz="2400" dirty="0" smtClean="0"/>
              <a:t> not </a:t>
            </a:r>
            <a:r>
              <a:rPr lang="fr-FR" sz="2400" dirty="0" err="1" smtClean="0"/>
              <a:t>using</a:t>
            </a:r>
            <a:r>
              <a:rPr lang="fr-FR" sz="2400" dirty="0" smtClean="0"/>
              <a:t> the </a:t>
            </a:r>
            <a:r>
              <a:rPr lang="fr-FR" sz="2400" dirty="0" err="1" smtClean="0"/>
              <a:t>metric</a:t>
            </a:r>
            <a:r>
              <a:rPr lang="fr-FR" sz="2400" dirty="0" smtClean="0"/>
              <a:t> system</a:t>
            </a:r>
            <a:endParaRPr lang="fr-FR" sz="2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Quick </a:t>
            </a:r>
            <a:r>
              <a:rPr lang="fr-FR" dirty="0" err="1" smtClean="0"/>
              <a:t>aside</a:t>
            </a:r>
            <a:r>
              <a:rPr lang="fr-FR" dirty="0" smtClean="0"/>
              <a:t>…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457200" y="4987636"/>
            <a:ext cx="85081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« </a:t>
            </a:r>
            <a:r>
              <a:rPr lang="fr-FR" dirty="0" err="1" smtClean="0"/>
              <a:t>Specifically</a:t>
            </a:r>
            <a:r>
              <a:rPr lang="fr-FR" dirty="0" smtClean="0"/>
              <a:t>, the flight system software on the Mars </a:t>
            </a:r>
            <a:r>
              <a:rPr lang="fr-FR" dirty="0" err="1" smtClean="0"/>
              <a:t>Climate</a:t>
            </a:r>
            <a:r>
              <a:rPr lang="fr-FR" dirty="0" smtClean="0"/>
              <a:t> Orbiter </a:t>
            </a:r>
            <a:r>
              <a:rPr lang="fr-FR" dirty="0" err="1" smtClean="0"/>
              <a:t>was</a:t>
            </a:r>
            <a:r>
              <a:rPr lang="fr-FR" dirty="0" smtClean="0"/>
              <a:t> </a:t>
            </a:r>
            <a:r>
              <a:rPr lang="fr-FR" dirty="0" err="1" smtClean="0"/>
              <a:t>written</a:t>
            </a:r>
            <a:r>
              <a:rPr lang="fr-FR" dirty="0" smtClean="0"/>
              <a:t> to </a:t>
            </a:r>
            <a:r>
              <a:rPr lang="fr-FR" dirty="0" err="1" smtClean="0"/>
              <a:t>take</a:t>
            </a:r>
            <a:r>
              <a:rPr lang="fr-FR" dirty="0" smtClean="0"/>
              <a:t> </a:t>
            </a:r>
            <a:r>
              <a:rPr lang="fr-FR" dirty="0" err="1" smtClean="0"/>
              <a:t>thrust</a:t>
            </a:r>
            <a:r>
              <a:rPr lang="fr-FR" dirty="0" smtClean="0"/>
              <a:t> instructions </a:t>
            </a:r>
            <a:r>
              <a:rPr lang="fr-FR" dirty="0" err="1" smtClean="0"/>
              <a:t>using</a:t>
            </a:r>
            <a:r>
              <a:rPr lang="fr-FR" dirty="0" smtClean="0"/>
              <a:t> the </a:t>
            </a:r>
            <a:r>
              <a:rPr lang="fr-FR" dirty="0" err="1" smtClean="0"/>
              <a:t>metric</a:t>
            </a:r>
            <a:r>
              <a:rPr lang="fr-FR" dirty="0" smtClean="0"/>
              <a:t> unit newtons (N), </a:t>
            </a:r>
            <a:r>
              <a:rPr lang="fr-FR" dirty="0" err="1" smtClean="0"/>
              <a:t>while</a:t>
            </a:r>
            <a:r>
              <a:rPr lang="fr-FR" dirty="0" smtClean="0"/>
              <a:t> the software on the </a:t>
            </a:r>
            <a:r>
              <a:rPr lang="fr-FR" dirty="0" err="1" smtClean="0"/>
              <a:t>ground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generated</a:t>
            </a:r>
            <a:r>
              <a:rPr lang="fr-FR" dirty="0" smtClean="0"/>
              <a:t> </a:t>
            </a:r>
            <a:r>
              <a:rPr lang="fr-FR" dirty="0" err="1" smtClean="0"/>
              <a:t>those</a:t>
            </a:r>
            <a:r>
              <a:rPr lang="fr-FR" dirty="0" smtClean="0"/>
              <a:t> instructions </a:t>
            </a:r>
            <a:r>
              <a:rPr lang="fr-FR" dirty="0" err="1" smtClean="0"/>
              <a:t>used</a:t>
            </a:r>
            <a:r>
              <a:rPr lang="fr-FR" dirty="0" smtClean="0"/>
              <a:t> the Imperial </a:t>
            </a:r>
            <a:r>
              <a:rPr lang="fr-FR" dirty="0" err="1" smtClean="0"/>
              <a:t>measure</a:t>
            </a:r>
            <a:r>
              <a:rPr lang="fr-FR" dirty="0" smtClean="0"/>
              <a:t> </a:t>
            </a:r>
            <a:r>
              <a:rPr lang="fr-FR" dirty="0" err="1" smtClean="0"/>
              <a:t>pound-force</a:t>
            </a:r>
            <a:r>
              <a:rPr lang="fr-FR" dirty="0" smtClean="0"/>
              <a:t> (</a:t>
            </a:r>
            <a:r>
              <a:rPr lang="fr-FR" dirty="0" err="1" smtClean="0"/>
              <a:t>lbf</a:t>
            </a:r>
            <a:r>
              <a:rPr lang="fr-FR" dirty="0" smtClean="0"/>
              <a:t>). This </a:t>
            </a:r>
            <a:r>
              <a:rPr lang="fr-FR" dirty="0" err="1" smtClean="0"/>
              <a:t>error</a:t>
            </a:r>
            <a:r>
              <a:rPr lang="fr-FR" dirty="0" smtClean="0"/>
              <a:t> has </a:t>
            </a:r>
            <a:r>
              <a:rPr lang="fr-FR" dirty="0" err="1" smtClean="0"/>
              <a:t>since</a:t>
            </a:r>
            <a:r>
              <a:rPr lang="fr-FR" dirty="0" smtClean="0"/>
              <a:t> been </a:t>
            </a:r>
            <a:r>
              <a:rPr lang="fr-FR" dirty="0" err="1" smtClean="0"/>
              <a:t>known</a:t>
            </a:r>
            <a:r>
              <a:rPr lang="fr-FR" dirty="0" smtClean="0"/>
              <a:t> as the "</a:t>
            </a:r>
            <a:r>
              <a:rPr lang="fr-FR" dirty="0" err="1" smtClean="0"/>
              <a:t>metric</a:t>
            </a:r>
            <a:r>
              <a:rPr lang="fr-FR" dirty="0" smtClean="0"/>
              <a:t> </a:t>
            </a:r>
            <a:r>
              <a:rPr lang="fr-FR" dirty="0" err="1" smtClean="0"/>
              <a:t>mixup</a:t>
            </a:r>
            <a:r>
              <a:rPr lang="fr-FR" dirty="0" smtClean="0"/>
              <a:t>" and has been </a:t>
            </a:r>
            <a:r>
              <a:rPr lang="fr-FR" dirty="0" err="1" smtClean="0"/>
              <a:t>carefully</a:t>
            </a:r>
            <a:r>
              <a:rPr lang="fr-FR" dirty="0" smtClean="0"/>
              <a:t> </a:t>
            </a:r>
            <a:r>
              <a:rPr lang="fr-FR" dirty="0" err="1" smtClean="0"/>
              <a:t>avoided</a:t>
            </a:r>
            <a:r>
              <a:rPr lang="fr-FR" dirty="0" smtClean="0"/>
              <a:t> in all missions </a:t>
            </a:r>
            <a:r>
              <a:rPr lang="fr-FR" dirty="0" err="1" smtClean="0"/>
              <a:t>since</a:t>
            </a:r>
            <a:r>
              <a:rPr lang="fr-FR" dirty="0" smtClean="0"/>
              <a:t> by NASA. »</a:t>
            </a:r>
            <a:endParaRPr lang="fr-FR" dirty="0"/>
          </a:p>
        </p:txBody>
      </p:sp>
      <p:pic>
        <p:nvPicPr>
          <p:cNvPr id="12" name="Image 11" descr="Mars Climate Orbi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01" y="1572190"/>
            <a:ext cx="3490126" cy="317250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322614" y="2875002"/>
            <a:ext cx="45588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dirty="0" smtClean="0"/>
              <a:t>Mars </a:t>
            </a:r>
            <a:r>
              <a:rPr lang="fr-FR" sz="4000" dirty="0" err="1" smtClean="0"/>
              <a:t>Climate</a:t>
            </a:r>
            <a:r>
              <a:rPr lang="fr-FR" sz="4000" dirty="0" smtClean="0"/>
              <a:t> Orbiter</a:t>
            </a:r>
            <a:endParaRPr lang="fr-FR" sz="4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3809</TotalTime>
  <Words>1268</Words>
  <Application>Microsoft Macintosh PowerPoint</Application>
  <PresentationFormat>Présentation à l'écran (4:3)</PresentationFormat>
  <Paragraphs>225</Paragraphs>
  <Slides>46</Slides>
  <Notes>15</Notes>
  <HiddenSlides>5</HiddenSlides>
  <MMClips>6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47" baseType="lpstr">
      <vt:lpstr>Thème Office</vt:lpstr>
      <vt:lpstr>Doing physics with Superman</vt:lpstr>
      <vt:lpstr>Hi everyone and welcome !</vt:lpstr>
      <vt:lpstr>1938 – A new hero</vt:lpstr>
      <vt:lpstr>Impressive powers</vt:lpstr>
      <vt:lpstr>Impressive powers</vt:lpstr>
      <vt:lpstr>Super-strength : First argument</vt:lpstr>
      <vt:lpstr>Super-strength : First argument</vt:lpstr>
      <vt:lpstr>Quick aside…</vt:lpstr>
      <vt:lpstr>Quick aside…</vt:lpstr>
      <vt:lpstr>Super-strength : First argument</vt:lpstr>
      <vt:lpstr>Super-strength : First argument</vt:lpstr>
      <vt:lpstr>Super-strength : First argument</vt:lpstr>
      <vt:lpstr>Super-strength : First argument</vt:lpstr>
      <vt:lpstr>Super-strength : Second argument</vt:lpstr>
      <vt:lpstr>Super-strength : Second argument</vt:lpstr>
      <vt:lpstr>Super-strength : Second argument</vt:lpstr>
      <vt:lpstr>The square-cube law</vt:lpstr>
      <vt:lpstr>The square-cube law</vt:lpstr>
      <vt:lpstr>The square-cube law</vt:lpstr>
      <vt:lpstr>The square-cube law</vt:lpstr>
      <vt:lpstr>The square-cube law - strength</vt:lpstr>
      <vt:lpstr>The square-cube law - strength</vt:lpstr>
      <vt:lpstr>The square-cube law - strength</vt:lpstr>
      <vt:lpstr>The square-cube law - strength</vt:lpstr>
      <vt:lpstr>Superman’s muscles</vt:lpstr>
      <vt:lpstr>Superman’s muscles</vt:lpstr>
      <vt:lpstr>Strength isn’t all…</vt:lpstr>
      <vt:lpstr>Strength isn’t all…</vt:lpstr>
      <vt:lpstr>Run, Superman, run !</vt:lpstr>
      <vt:lpstr>Another superhero : (Gi)Ant-man !</vt:lpstr>
      <vt:lpstr>Another superhero : Ant-man !</vt:lpstr>
      <vt:lpstr>Another superhero : Ant-man !</vt:lpstr>
      <vt:lpstr>The square-cube law - stress</vt:lpstr>
      <vt:lpstr>The square-cube law - stress</vt:lpstr>
      <vt:lpstr>The square-cube law - stress</vt:lpstr>
      <vt:lpstr>The square-cube law - stress</vt:lpstr>
      <vt:lpstr>The square-cube law - stress</vt:lpstr>
      <vt:lpstr>Ant-man’s daily problems</vt:lpstr>
      <vt:lpstr>The square-cube law - temperature</vt:lpstr>
      <vt:lpstr>1932 : Kleiber’s law</vt:lpstr>
      <vt:lpstr>A fast beating heart ?</vt:lpstr>
      <vt:lpstr>A fast beating heart ?</vt:lpstr>
      <vt:lpstr>It’s a bird ! It’s a plane !</vt:lpstr>
      <vt:lpstr>Food for thought</vt:lpstr>
      <vt:lpstr>Other (cool?) superpowers</vt:lpstr>
      <vt:lpstr>Thanks ! Questions ?</vt:lpstr>
    </vt:vector>
  </TitlesOfParts>
  <Company>Polytechnique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Jean-Baptiste Boin</dc:creator>
  <cp:lastModifiedBy>Jean-Baptiste Boin</cp:lastModifiedBy>
  <cp:revision>332</cp:revision>
  <dcterms:created xsi:type="dcterms:W3CDTF">2013-11-10T07:01:57Z</dcterms:created>
  <dcterms:modified xsi:type="dcterms:W3CDTF">2013-11-10T07:02:39Z</dcterms:modified>
</cp:coreProperties>
</file>